
<file path=[Content_Types].xml><?xml version="1.0" encoding="utf-8"?>
<Types xmlns="http://schemas.openxmlformats.org/package/2006/content-types">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57" r:id="rId4"/>
    <p:sldMasterId id="2147483658" r:id="rId5"/>
  </p:sldMasterIdLst>
  <p:notesMasterIdLst>
    <p:notesMasterId r:id="rId29"/>
  </p:notesMasterIdLst>
  <p:handoutMasterIdLst>
    <p:handoutMasterId r:id="rId30"/>
  </p:handoutMasterIdLst>
  <p:sldIdLst>
    <p:sldId id="585" r:id="rId6"/>
    <p:sldId id="586" r:id="rId7"/>
    <p:sldId id="601" r:id="rId8"/>
    <p:sldId id="645" r:id="rId9"/>
    <p:sldId id="587" r:id="rId10"/>
    <p:sldId id="588" r:id="rId11"/>
    <p:sldId id="584" r:id="rId12"/>
    <p:sldId id="589" r:id="rId13"/>
    <p:sldId id="635" r:id="rId14"/>
    <p:sldId id="590" r:id="rId15"/>
    <p:sldId id="631" r:id="rId16"/>
    <p:sldId id="605" r:id="rId17"/>
    <p:sldId id="649" r:id="rId18"/>
    <p:sldId id="608" r:id="rId19"/>
    <p:sldId id="609" r:id="rId20"/>
    <p:sldId id="594" r:id="rId21"/>
    <p:sldId id="591" r:id="rId22"/>
    <p:sldId id="593" r:id="rId23"/>
    <p:sldId id="595" r:id="rId24"/>
    <p:sldId id="614" r:id="rId25"/>
    <p:sldId id="647" r:id="rId26"/>
    <p:sldId id="648" r:id="rId27"/>
    <p:sldId id="598" r:id="rId28"/>
  </p:sldIdLst>
  <p:sldSz cx="9144000" cy="6858000" type="overhead"/>
  <p:notesSz cx="7007225" cy="9288463"/>
  <p:defaultTextStyle>
    <a:defPPr>
      <a:defRPr lang="en-US"/>
    </a:defPPr>
    <a:lvl1pPr algn="l" rtl="0" eaLnBrk="0" fontAlgn="base" hangingPunct="0">
      <a:lnSpc>
        <a:spcPct val="90000"/>
      </a:lnSpc>
      <a:spcBef>
        <a:spcPct val="20000"/>
      </a:spcBef>
      <a:spcAft>
        <a:spcPct val="0"/>
      </a:spcAft>
      <a:buChar char="–"/>
      <a:defRPr kumimoji="1" sz="2000" b="1" kern="1200">
        <a:solidFill>
          <a:schemeClr val="tx1"/>
        </a:solidFill>
        <a:latin typeface="Arial" pitchFamily="34" charset="0"/>
        <a:ea typeface="+mn-ea"/>
        <a:cs typeface="+mn-cs"/>
      </a:defRPr>
    </a:lvl1pPr>
    <a:lvl2pPr marL="457200" algn="l" rtl="0" eaLnBrk="0" fontAlgn="base" hangingPunct="0">
      <a:lnSpc>
        <a:spcPct val="90000"/>
      </a:lnSpc>
      <a:spcBef>
        <a:spcPct val="20000"/>
      </a:spcBef>
      <a:spcAft>
        <a:spcPct val="0"/>
      </a:spcAft>
      <a:buChar char="–"/>
      <a:defRPr kumimoji="1" sz="2000" b="1" kern="1200">
        <a:solidFill>
          <a:schemeClr val="tx1"/>
        </a:solidFill>
        <a:latin typeface="Arial" pitchFamily="34" charset="0"/>
        <a:ea typeface="+mn-ea"/>
        <a:cs typeface="+mn-cs"/>
      </a:defRPr>
    </a:lvl2pPr>
    <a:lvl3pPr marL="914400" algn="l" rtl="0" eaLnBrk="0" fontAlgn="base" hangingPunct="0">
      <a:lnSpc>
        <a:spcPct val="90000"/>
      </a:lnSpc>
      <a:spcBef>
        <a:spcPct val="20000"/>
      </a:spcBef>
      <a:spcAft>
        <a:spcPct val="0"/>
      </a:spcAft>
      <a:buChar char="–"/>
      <a:defRPr kumimoji="1" sz="2000" b="1" kern="1200">
        <a:solidFill>
          <a:schemeClr val="tx1"/>
        </a:solidFill>
        <a:latin typeface="Arial" pitchFamily="34" charset="0"/>
        <a:ea typeface="+mn-ea"/>
        <a:cs typeface="+mn-cs"/>
      </a:defRPr>
    </a:lvl3pPr>
    <a:lvl4pPr marL="1371600" algn="l" rtl="0" eaLnBrk="0" fontAlgn="base" hangingPunct="0">
      <a:lnSpc>
        <a:spcPct val="90000"/>
      </a:lnSpc>
      <a:spcBef>
        <a:spcPct val="20000"/>
      </a:spcBef>
      <a:spcAft>
        <a:spcPct val="0"/>
      </a:spcAft>
      <a:buChar char="–"/>
      <a:defRPr kumimoji="1" sz="2000" b="1" kern="1200">
        <a:solidFill>
          <a:schemeClr val="tx1"/>
        </a:solidFill>
        <a:latin typeface="Arial" pitchFamily="34" charset="0"/>
        <a:ea typeface="+mn-ea"/>
        <a:cs typeface="+mn-cs"/>
      </a:defRPr>
    </a:lvl4pPr>
    <a:lvl5pPr marL="1828800" algn="l" rtl="0" eaLnBrk="0" fontAlgn="base" hangingPunct="0">
      <a:lnSpc>
        <a:spcPct val="90000"/>
      </a:lnSpc>
      <a:spcBef>
        <a:spcPct val="20000"/>
      </a:spcBef>
      <a:spcAft>
        <a:spcPct val="0"/>
      </a:spcAft>
      <a:buChar char="–"/>
      <a:defRPr kumimoji="1" sz="2000" b="1" kern="1200">
        <a:solidFill>
          <a:schemeClr val="tx1"/>
        </a:solidFill>
        <a:latin typeface="Arial" pitchFamily="34" charset="0"/>
        <a:ea typeface="+mn-ea"/>
        <a:cs typeface="+mn-cs"/>
      </a:defRPr>
    </a:lvl5pPr>
    <a:lvl6pPr marL="2286000" algn="l" defTabSz="914400" rtl="0" eaLnBrk="1" latinLnBrk="0" hangingPunct="1">
      <a:defRPr kumimoji="1" sz="2000" b="1" kern="1200">
        <a:solidFill>
          <a:schemeClr val="tx1"/>
        </a:solidFill>
        <a:latin typeface="Arial" pitchFamily="34" charset="0"/>
        <a:ea typeface="+mn-ea"/>
        <a:cs typeface="+mn-cs"/>
      </a:defRPr>
    </a:lvl6pPr>
    <a:lvl7pPr marL="2743200" algn="l" defTabSz="914400" rtl="0" eaLnBrk="1" latinLnBrk="0" hangingPunct="1">
      <a:defRPr kumimoji="1" sz="2000" b="1" kern="1200">
        <a:solidFill>
          <a:schemeClr val="tx1"/>
        </a:solidFill>
        <a:latin typeface="Arial" pitchFamily="34" charset="0"/>
        <a:ea typeface="+mn-ea"/>
        <a:cs typeface="+mn-cs"/>
      </a:defRPr>
    </a:lvl7pPr>
    <a:lvl8pPr marL="3200400" algn="l" defTabSz="914400" rtl="0" eaLnBrk="1" latinLnBrk="0" hangingPunct="1">
      <a:defRPr kumimoji="1" sz="2000" b="1" kern="1200">
        <a:solidFill>
          <a:schemeClr val="tx1"/>
        </a:solidFill>
        <a:latin typeface="Arial" pitchFamily="34" charset="0"/>
        <a:ea typeface="+mn-ea"/>
        <a:cs typeface="+mn-cs"/>
      </a:defRPr>
    </a:lvl8pPr>
    <a:lvl9pPr marL="3657600" algn="l" defTabSz="914400" rtl="0" eaLnBrk="1" latinLnBrk="0" hangingPunct="1">
      <a:defRPr kumimoji="1" sz="2000" b="1"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8FAF6B"/>
    <a:srgbClr val="EEB208"/>
    <a:srgbClr val="F7BA0D"/>
    <a:srgbClr val="F7BE1D"/>
    <a:srgbClr val="F8C63A"/>
    <a:srgbClr val="CCFFCC"/>
    <a:srgbClr val="51F624"/>
    <a:srgbClr val="4B4B4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showOutlineIcons="0" horzBarState="maximized">
    <p:restoredLeft sz="15637" autoAdjust="0"/>
    <p:restoredTop sz="91159" autoAdjust="0"/>
  </p:normalViewPr>
  <p:slideViewPr>
    <p:cSldViewPr snapToGrid="0">
      <p:cViewPr varScale="1">
        <p:scale>
          <a:sx n="96" d="100"/>
          <a:sy n="96" d="100"/>
        </p:scale>
        <p:origin x="-480" y="-102"/>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100" d="100"/>
          <a:sy n="100" d="100"/>
        </p:scale>
        <p:origin x="-1674" y="1530"/>
      </p:cViewPr>
      <p:guideLst>
        <p:guide orient="horz" pos="2926"/>
        <p:guide pos="2207"/>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ihallberg\Local%20Settings\Temporary%20Internet%20Files\Content.Outlook\FPBG6DCW\Cumulative%20PV%20Installation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ihallberg\Local%20Settings\Temporary%20Internet%20Files\Content.Outlook\FPBG6DCW\Cumulative%20PV%20Installation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ihallberg\Local%20Settings\Temporary%20Internet%20Files\Content.Outlook\FPBG6DCW\Chart%20in%20Microsoft%20Office%20PowerPoin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AngAx val="1"/>
    </c:view3D>
    <c:plotArea>
      <c:layout/>
      <c:bar3DChart>
        <c:barDir val="col"/>
        <c:grouping val="stacked"/>
        <c:ser>
          <c:idx val="0"/>
          <c:order val="0"/>
          <c:tx>
            <c:strRef>
              <c:f>'PV Market Installs by Region'!$A$5</c:f>
              <c:strCache>
                <c:ptCount val="1"/>
                <c:pt idx="0">
                  <c:v>Australia</c:v>
                </c:pt>
              </c:strCache>
            </c:strRef>
          </c:tx>
          <c:cat>
            <c:strRef>
              <c:f>'PV Market Installs by Region'!$B$4:$I$4</c:f>
              <c:strCache>
                <c:ptCount val="8"/>
                <c:pt idx="0">
                  <c:v>2005</c:v>
                </c:pt>
                <c:pt idx="1">
                  <c:v>2006</c:v>
                </c:pt>
                <c:pt idx="2">
                  <c:v>2007E</c:v>
                </c:pt>
                <c:pt idx="3">
                  <c:v>2008E</c:v>
                </c:pt>
                <c:pt idx="4">
                  <c:v>2009E</c:v>
                </c:pt>
                <c:pt idx="5">
                  <c:v>2010E</c:v>
                </c:pt>
                <c:pt idx="6">
                  <c:v>2011E</c:v>
                </c:pt>
                <c:pt idx="7">
                  <c:v>2012E</c:v>
                </c:pt>
              </c:strCache>
            </c:strRef>
          </c:cat>
          <c:val>
            <c:numRef>
              <c:f>'PV Market Installs by Region'!$B$5:$I$5</c:f>
              <c:numCache>
                <c:formatCode>General</c:formatCode>
                <c:ptCount val="8"/>
                <c:pt idx="1">
                  <c:v>10</c:v>
                </c:pt>
                <c:pt idx="2">
                  <c:v>20</c:v>
                </c:pt>
                <c:pt idx="3">
                  <c:v>50</c:v>
                </c:pt>
                <c:pt idx="4">
                  <c:v>60</c:v>
                </c:pt>
                <c:pt idx="5">
                  <c:v>130</c:v>
                </c:pt>
                <c:pt idx="6">
                  <c:v>143</c:v>
                </c:pt>
                <c:pt idx="7">
                  <c:v>157</c:v>
                </c:pt>
              </c:numCache>
            </c:numRef>
          </c:val>
        </c:ser>
        <c:ser>
          <c:idx val="1"/>
          <c:order val="1"/>
          <c:tx>
            <c:strRef>
              <c:f>'PV Market Installs by Region'!$A$6</c:f>
              <c:strCache>
                <c:ptCount val="1"/>
                <c:pt idx="0">
                  <c:v>China</c:v>
                </c:pt>
              </c:strCache>
            </c:strRef>
          </c:tx>
          <c:spPr>
            <a:solidFill>
              <a:schemeClr val="accent3">
                <a:lumMod val="75000"/>
              </a:schemeClr>
            </a:solidFill>
          </c:spPr>
          <c:cat>
            <c:strRef>
              <c:f>'PV Market Installs by Region'!$B$4:$I$4</c:f>
              <c:strCache>
                <c:ptCount val="8"/>
                <c:pt idx="0">
                  <c:v>2005</c:v>
                </c:pt>
                <c:pt idx="1">
                  <c:v>2006</c:v>
                </c:pt>
                <c:pt idx="2">
                  <c:v>2007E</c:v>
                </c:pt>
                <c:pt idx="3">
                  <c:v>2008E</c:v>
                </c:pt>
                <c:pt idx="4">
                  <c:v>2009E</c:v>
                </c:pt>
                <c:pt idx="5">
                  <c:v>2010E</c:v>
                </c:pt>
                <c:pt idx="6">
                  <c:v>2011E</c:v>
                </c:pt>
                <c:pt idx="7">
                  <c:v>2012E</c:v>
                </c:pt>
              </c:strCache>
            </c:strRef>
          </c:cat>
          <c:val>
            <c:numRef>
              <c:f>'PV Market Installs by Region'!$B$6:$I$6</c:f>
              <c:numCache>
                <c:formatCode>General</c:formatCode>
                <c:ptCount val="8"/>
                <c:pt idx="1">
                  <c:v>15</c:v>
                </c:pt>
                <c:pt idx="2">
                  <c:v>20</c:v>
                </c:pt>
                <c:pt idx="3">
                  <c:v>45</c:v>
                </c:pt>
                <c:pt idx="4">
                  <c:v>65</c:v>
                </c:pt>
                <c:pt idx="5">
                  <c:v>85</c:v>
                </c:pt>
                <c:pt idx="6">
                  <c:v>100</c:v>
                </c:pt>
                <c:pt idx="7">
                  <c:v>115</c:v>
                </c:pt>
              </c:numCache>
            </c:numRef>
          </c:val>
        </c:ser>
        <c:ser>
          <c:idx val="2"/>
          <c:order val="2"/>
          <c:tx>
            <c:strRef>
              <c:f>'PV Market Installs by Region'!$A$7</c:f>
              <c:strCache>
                <c:ptCount val="1"/>
                <c:pt idx="0">
                  <c:v>France</c:v>
                </c:pt>
              </c:strCache>
            </c:strRef>
          </c:tx>
          <c:spPr>
            <a:solidFill>
              <a:schemeClr val="accent6">
                <a:lumMod val="20000"/>
                <a:lumOff val="80000"/>
              </a:schemeClr>
            </a:solidFill>
          </c:spPr>
          <c:cat>
            <c:strRef>
              <c:f>'PV Market Installs by Region'!$B$4:$I$4</c:f>
              <c:strCache>
                <c:ptCount val="8"/>
                <c:pt idx="0">
                  <c:v>2005</c:v>
                </c:pt>
                <c:pt idx="1">
                  <c:v>2006</c:v>
                </c:pt>
                <c:pt idx="2">
                  <c:v>2007E</c:v>
                </c:pt>
                <c:pt idx="3">
                  <c:v>2008E</c:v>
                </c:pt>
                <c:pt idx="4">
                  <c:v>2009E</c:v>
                </c:pt>
                <c:pt idx="5">
                  <c:v>2010E</c:v>
                </c:pt>
                <c:pt idx="6">
                  <c:v>2011E</c:v>
                </c:pt>
                <c:pt idx="7">
                  <c:v>2012E</c:v>
                </c:pt>
              </c:strCache>
            </c:strRef>
          </c:cat>
          <c:val>
            <c:numRef>
              <c:f>'PV Market Installs by Region'!$B$7:$I$7</c:f>
              <c:numCache>
                <c:formatCode>General</c:formatCode>
                <c:ptCount val="8"/>
                <c:pt idx="0">
                  <c:v>27</c:v>
                </c:pt>
                <c:pt idx="1">
                  <c:v>43</c:v>
                </c:pt>
                <c:pt idx="2">
                  <c:v>50</c:v>
                </c:pt>
                <c:pt idx="3">
                  <c:v>100</c:v>
                </c:pt>
                <c:pt idx="4">
                  <c:v>200</c:v>
                </c:pt>
                <c:pt idx="5">
                  <c:v>350</c:v>
                </c:pt>
                <c:pt idx="6">
                  <c:v>420</c:v>
                </c:pt>
                <c:pt idx="7">
                  <c:v>462</c:v>
                </c:pt>
              </c:numCache>
            </c:numRef>
          </c:val>
        </c:ser>
        <c:ser>
          <c:idx val="3"/>
          <c:order val="3"/>
          <c:tx>
            <c:strRef>
              <c:f>'PV Market Installs by Region'!$A$8</c:f>
              <c:strCache>
                <c:ptCount val="1"/>
                <c:pt idx="0">
                  <c:v>Germany</c:v>
                </c:pt>
              </c:strCache>
            </c:strRef>
          </c:tx>
          <c:spPr>
            <a:solidFill>
              <a:schemeClr val="accent6">
                <a:lumMod val="50000"/>
              </a:schemeClr>
            </a:solidFill>
          </c:spPr>
          <c:cat>
            <c:strRef>
              <c:f>'PV Market Installs by Region'!$B$4:$I$4</c:f>
              <c:strCache>
                <c:ptCount val="8"/>
                <c:pt idx="0">
                  <c:v>2005</c:v>
                </c:pt>
                <c:pt idx="1">
                  <c:v>2006</c:v>
                </c:pt>
                <c:pt idx="2">
                  <c:v>2007E</c:v>
                </c:pt>
                <c:pt idx="3">
                  <c:v>2008E</c:v>
                </c:pt>
                <c:pt idx="4">
                  <c:v>2009E</c:v>
                </c:pt>
                <c:pt idx="5">
                  <c:v>2010E</c:v>
                </c:pt>
                <c:pt idx="6">
                  <c:v>2011E</c:v>
                </c:pt>
                <c:pt idx="7">
                  <c:v>2012E</c:v>
                </c:pt>
              </c:strCache>
            </c:strRef>
          </c:cat>
          <c:val>
            <c:numRef>
              <c:f>'PV Market Installs by Region'!$B$8:$I$8</c:f>
              <c:numCache>
                <c:formatCode>General</c:formatCode>
                <c:ptCount val="8"/>
                <c:pt idx="0">
                  <c:v>912</c:v>
                </c:pt>
                <c:pt idx="1">
                  <c:v>1003</c:v>
                </c:pt>
                <c:pt idx="2">
                  <c:v>1103</c:v>
                </c:pt>
                <c:pt idx="3" formatCode="#,##0">
                  <c:v>1379</c:v>
                </c:pt>
                <c:pt idx="4" formatCode="#,##0">
                  <c:v>1586</c:v>
                </c:pt>
                <c:pt idx="5" formatCode="#,##0">
                  <c:v>1982</c:v>
                </c:pt>
                <c:pt idx="6" formatCode="#,##0">
                  <c:v>2478</c:v>
                </c:pt>
                <c:pt idx="7" formatCode="#,##0">
                  <c:v>3098</c:v>
                </c:pt>
              </c:numCache>
            </c:numRef>
          </c:val>
        </c:ser>
        <c:ser>
          <c:idx val="4"/>
          <c:order val="4"/>
          <c:tx>
            <c:strRef>
              <c:f>'PV Market Installs by Region'!$A$9</c:f>
              <c:strCache>
                <c:ptCount val="1"/>
                <c:pt idx="0">
                  <c:v>Greece</c:v>
                </c:pt>
              </c:strCache>
            </c:strRef>
          </c:tx>
          <c:cat>
            <c:strRef>
              <c:f>'PV Market Installs by Region'!$B$4:$I$4</c:f>
              <c:strCache>
                <c:ptCount val="8"/>
                <c:pt idx="0">
                  <c:v>2005</c:v>
                </c:pt>
                <c:pt idx="1">
                  <c:v>2006</c:v>
                </c:pt>
                <c:pt idx="2">
                  <c:v>2007E</c:v>
                </c:pt>
                <c:pt idx="3">
                  <c:v>2008E</c:v>
                </c:pt>
                <c:pt idx="4">
                  <c:v>2009E</c:v>
                </c:pt>
                <c:pt idx="5">
                  <c:v>2010E</c:v>
                </c:pt>
                <c:pt idx="6">
                  <c:v>2011E</c:v>
                </c:pt>
                <c:pt idx="7">
                  <c:v>2012E</c:v>
                </c:pt>
              </c:strCache>
            </c:strRef>
          </c:cat>
          <c:val>
            <c:numRef>
              <c:f>'PV Market Installs by Region'!$B$9:$I$9</c:f>
              <c:numCache>
                <c:formatCode>General</c:formatCode>
                <c:ptCount val="8"/>
                <c:pt idx="1">
                  <c:v>5</c:v>
                </c:pt>
                <c:pt idx="2">
                  <c:v>4</c:v>
                </c:pt>
                <c:pt idx="3">
                  <c:v>25</c:v>
                </c:pt>
                <c:pt idx="4">
                  <c:v>40</c:v>
                </c:pt>
                <c:pt idx="5">
                  <c:v>52</c:v>
                </c:pt>
                <c:pt idx="6">
                  <c:v>68</c:v>
                </c:pt>
                <c:pt idx="7">
                  <c:v>88</c:v>
                </c:pt>
              </c:numCache>
            </c:numRef>
          </c:val>
        </c:ser>
        <c:ser>
          <c:idx val="5"/>
          <c:order val="5"/>
          <c:tx>
            <c:strRef>
              <c:f>'PV Market Installs by Region'!$A$10</c:f>
              <c:strCache>
                <c:ptCount val="1"/>
                <c:pt idx="0">
                  <c:v>Italy</c:v>
                </c:pt>
              </c:strCache>
            </c:strRef>
          </c:tx>
          <c:spPr>
            <a:solidFill>
              <a:schemeClr val="accent6">
                <a:lumMod val="60000"/>
                <a:lumOff val="40000"/>
              </a:schemeClr>
            </a:solidFill>
          </c:spPr>
          <c:cat>
            <c:strRef>
              <c:f>'PV Market Installs by Region'!$B$4:$I$4</c:f>
              <c:strCache>
                <c:ptCount val="8"/>
                <c:pt idx="0">
                  <c:v>2005</c:v>
                </c:pt>
                <c:pt idx="1">
                  <c:v>2006</c:v>
                </c:pt>
                <c:pt idx="2">
                  <c:v>2007E</c:v>
                </c:pt>
                <c:pt idx="3">
                  <c:v>2008E</c:v>
                </c:pt>
                <c:pt idx="4">
                  <c:v>2009E</c:v>
                </c:pt>
                <c:pt idx="5">
                  <c:v>2010E</c:v>
                </c:pt>
                <c:pt idx="6">
                  <c:v>2011E</c:v>
                </c:pt>
                <c:pt idx="7">
                  <c:v>2012E</c:v>
                </c:pt>
              </c:strCache>
            </c:strRef>
          </c:cat>
          <c:val>
            <c:numRef>
              <c:f>'PV Market Installs by Region'!$B$10:$I$10</c:f>
              <c:numCache>
                <c:formatCode>General</c:formatCode>
                <c:ptCount val="8"/>
                <c:pt idx="0">
                  <c:v>36</c:v>
                </c:pt>
                <c:pt idx="1">
                  <c:v>60</c:v>
                </c:pt>
                <c:pt idx="2">
                  <c:v>114</c:v>
                </c:pt>
                <c:pt idx="3">
                  <c:v>204</c:v>
                </c:pt>
                <c:pt idx="4">
                  <c:v>322</c:v>
                </c:pt>
                <c:pt idx="5">
                  <c:v>600</c:v>
                </c:pt>
                <c:pt idx="6">
                  <c:v>674</c:v>
                </c:pt>
                <c:pt idx="7">
                  <c:v>932</c:v>
                </c:pt>
              </c:numCache>
            </c:numRef>
          </c:val>
        </c:ser>
        <c:ser>
          <c:idx val="6"/>
          <c:order val="6"/>
          <c:tx>
            <c:strRef>
              <c:f>'PV Market Installs by Region'!$A$11</c:f>
              <c:strCache>
                <c:ptCount val="1"/>
                <c:pt idx="0">
                  <c:v>Japan</c:v>
                </c:pt>
              </c:strCache>
            </c:strRef>
          </c:tx>
          <c:spPr>
            <a:solidFill>
              <a:schemeClr val="accent2">
                <a:lumMod val="75000"/>
              </a:schemeClr>
            </a:solidFill>
          </c:spPr>
          <c:cat>
            <c:strRef>
              <c:f>'PV Market Installs by Region'!$B$4:$I$4</c:f>
              <c:strCache>
                <c:ptCount val="8"/>
                <c:pt idx="0">
                  <c:v>2005</c:v>
                </c:pt>
                <c:pt idx="1">
                  <c:v>2006</c:v>
                </c:pt>
                <c:pt idx="2">
                  <c:v>2007E</c:v>
                </c:pt>
                <c:pt idx="3">
                  <c:v>2008E</c:v>
                </c:pt>
                <c:pt idx="4">
                  <c:v>2009E</c:v>
                </c:pt>
                <c:pt idx="5">
                  <c:v>2010E</c:v>
                </c:pt>
                <c:pt idx="6">
                  <c:v>2011E</c:v>
                </c:pt>
                <c:pt idx="7">
                  <c:v>2012E</c:v>
                </c:pt>
              </c:strCache>
            </c:strRef>
          </c:cat>
          <c:val>
            <c:numRef>
              <c:f>'PV Market Installs by Region'!$B$11:$I$11</c:f>
              <c:numCache>
                <c:formatCode>General</c:formatCode>
                <c:ptCount val="8"/>
                <c:pt idx="0">
                  <c:v>290</c:v>
                </c:pt>
                <c:pt idx="1">
                  <c:v>300</c:v>
                </c:pt>
                <c:pt idx="2">
                  <c:v>309</c:v>
                </c:pt>
                <c:pt idx="3">
                  <c:v>318</c:v>
                </c:pt>
                <c:pt idx="4">
                  <c:v>328</c:v>
                </c:pt>
                <c:pt idx="5">
                  <c:v>338</c:v>
                </c:pt>
                <c:pt idx="6">
                  <c:v>348</c:v>
                </c:pt>
                <c:pt idx="7">
                  <c:v>358</c:v>
                </c:pt>
              </c:numCache>
            </c:numRef>
          </c:val>
        </c:ser>
        <c:ser>
          <c:idx val="7"/>
          <c:order val="7"/>
          <c:tx>
            <c:strRef>
              <c:f>'PV Market Installs by Region'!$A$12</c:f>
              <c:strCache>
                <c:ptCount val="1"/>
                <c:pt idx="0">
                  <c:v>Korea</c:v>
                </c:pt>
              </c:strCache>
            </c:strRef>
          </c:tx>
          <c:spPr>
            <a:solidFill>
              <a:schemeClr val="accent2">
                <a:lumMod val="60000"/>
                <a:lumOff val="40000"/>
              </a:schemeClr>
            </a:solidFill>
          </c:spPr>
          <c:cat>
            <c:strRef>
              <c:f>'PV Market Installs by Region'!$B$4:$I$4</c:f>
              <c:strCache>
                <c:ptCount val="8"/>
                <c:pt idx="0">
                  <c:v>2005</c:v>
                </c:pt>
                <c:pt idx="1">
                  <c:v>2006</c:v>
                </c:pt>
                <c:pt idx="2">
                  <c:v>2007E</c:v>
                </c:pt>
                <c:pt idx="3">
                  <c:v>2008E</c:v>
                </c:pt>
                <c:pt idx="4">
                  <c:v>2009E</c:v>
                </c:pt>
                <c:pt idx="5">
                  <c:v>2010E</c:v>
                </c:pt>
                <c:pt idx="6">
                  <c:v>2011E</c:v>
                </c:pt>
                <c:pt idx="7">
                  <c:v>2012E</c:v>
                </c:pt>
              </c:strCache>
            </c:strRef>
          </c:cat>
          <c:val>
            <c:numRef>
              <c:f>'PV Market Installs by Region'!$B$12:$I$12</c:f>
              <c:numCache>
                <c:formatCode>General</c:formatCode>
                <c:ptCount val="8"/>
                <c:pt idx="0">
                  <c:v>5</c:v>
                </c:pt>
                <c:pt idx="1">
                  <c:v>21</c:v>
                </c:pt>
                <c:pt idx="2">
                  <c:v>70</c:v>
                </c:pt>
                <c:pt idx="3">
                  <c:v>150</c:v>
                </c:pt>
                <c:pt idx="4">
                  <c:v>220</c:v>
                </c:pt>
                <c:pt idx="5">
                  <c:v>245</c:v>
                </c:pt>
                <c:pt idx="6">
                  <c:v>270</c:v>
                </c:pt>
                <c:pt idx="7">
                  <c:v>295</c:v>
                </c:pt>
              </c:numCache>
            </c:numRef>
          </c:val>
        </c:ser>
        <c:ser>
          <c:idx val="8"/>
          <c:order val="8"/>
          <c:tx>
            <c:strRef>
              <c:f>'PV Market Installs by Region'!$A$13</c:f>
              <c:strCache>
                <c:ptCount val="1"/>
                <c:pt idx="0">
                  <c:v>Luxemburg</c:v>
                </c:pt>
              </c:strCache>
            </c:strRef>
          </c:tx>
          <c:cat>
            <c:strRef>
              <c:f>'PV Market Installs by Region'!$B$4:$I$4</c:f>
              <c:strCache>
                <c:ptCount val="8"/>
                <c:pt idx="0">
                  <c:v>2005</c:v>
                </c:pt>
                <c:pt idx="1">
                  <c:v>2006</c:v>
                </c:pt>
                <c:pt idx="2">
                  <c:v>2007E</c:v>
                </c:pt>
                <c:pt idx="3">
                  <c:v>2008E</c:v>
                </c:pt>
                <c:pt idx="4">
                  <c:v>2009E</c:v>
                </c:pt>
                <c:pt idx="5">
                  <c:v>2010E</c:v>
                </c:pt>
                <c:pt idx="6">
                  <c:v>2011E</c:v>
                </c:pt>
                <c:pt idx="7">
                  <c:v>2012E</c:v>
                </c:pt>
              </c:strCache>
            </c:strRef>
          </c:cat>
          <c:val>
            <c:numRef>
              <c:f>'PV Market Installs by Region'!$B$13:$I$13</c:f>
              <c:numCache>
                <c:formatCode>General</c:formatCode>
                <c:ptCount val="8"/>
                <c:pt idx="0">
                  <c:v>23</c:v>
                </c:pt>
                <c:pt idx="1">
                  <c:v>31</c:v>
                </c:pt>
                <c:pt idx="2">
                  <c:v>42</c:v>
                </c:pt>
                <c:pt idx="3">
                  <c:v>57</c:v>
                </c:pt>
                <c:pt idx="4">
                  <c:v>76</c:v>
                </c:pt>
                <c:pt idx="5">
                  <c:v>103</c:v>
                </c:pt>
                <c:pt idx="6">
                  <c:v>139</c:v>
                </c:pt>
                <c:pt idx="7">
                  <c:v>153</c:v>
                </c:pt>
              </c:numCache>
            </c:numRef>
          </c:val>
        </c:ser>
        <c:ser>
          <c:idx val="9"/>
          <c:order val="9"/>
          <c:tx>
            <c:strRef>
              <c:f>'PV Market Installs by Region'!$A$14</c:f>
              <c:strCache>
                <c:ptCount val="1"/>
                <c:pt idx="0">
                  <c:v>Others</c:v>
                </c:pt>
              </c:strCache>
            </c:strRef>
          </c:tx>
          <c:cat>
            <c:strRef>
              <c:f>'PV Market Installs by Region'!$B$4:$I$4</c:f>
              <c:strCache>
                <c:ptCount val="8"/>
                <c:pt idx="0">
                  <c:v>2005</c:v>
                </c:pt>
                <c:pt idx="1">
                  <c:v>2006</c:v>
                </c:pt>
                <c:pt idx="2">
                  <c:v>2007E</c:v>
                </c:pt>
                <c:pt idx="3">
                  <c:v>2008E</c:v>
                </c:pt>
                <c:pt idx="4">
                  <c:v>2009E</c:v>
                </c:pt>
                <c:pt idx="5">
                  <c:v>2010E</c:v>
                </c:pt>
                <c:pt idx="6">
                  <c:v>2011E</c:v>
                </c:pt>
                <c:pt idx="7">
                  <c:v>2012E</c:v>
                </c:pt>
              </c:strCache>
            </c:strRef>
          </c:cat>
          <c:val>
            <c:numRef>
              <c:f>'PV Market Installs by Region'!$B$14:$I$14</c:f>
              <c:numCache>
                <c:formatCode>General</c:formatCode>
                <c:ptCount val="8"/>
                <c:pt idx="1">
                  <c:v>300</c:v>
                </c:pt>
                <c:pt idx="2">
                  <c:v>390</c:v>
                </c:pt>
                <c:pt idx="3">
                  <c:v>507</c:v>
                </c:pt>
                <c:pt idx="4">
                  <c:v>659</c:v>
                </c:pt>
                <c:pt idx="5">
                  <c:v>857</c:v>
                </c:pt>
                <c:pt idx="6" formatCode="#,##0">
                  <c:v>1114</c:v>
                </c:pt>
                <c:pt idx="7" formatCode="#,##0">
                  <c:v>1225</c:v>
                </c:pt>
              </c:numCache>
            </c:numRef>
          </c:val>
        </c:ser>
        <c:ser>
          <c:idx val="10"/>
          <c:order val="10"/>
          <c:tx>
            <c:strRef>
              <c:f>'PV Market Installs by Region'!$A$15</c:f>
              <c:strCache>
                <c:ptCount val="1"/>
                <c:pt idx="0">
                  <c:v>Portugal</c:v>
                </c:pt>
              </c:strCache>
            </c:strRef>
          </c:tx>
          <c:spPr>
            <a:solidFill>
              <a:schemeClr val="bg2">
                <a:lumMod val="90000"/>
              </a:schemeClr>
            </a:solidFill>
          </c:spPr>
          <c:cat>
            <c:strRef>
              <c:f>'PV Market Installs by Region'!$B$4:$I$4</c:f>
              <c:strCache>
                <c:ptCount val="8"/>
                <c:pt idx="0">
                  <c:v>2005</c:v>
                </c:pt>
                <c:pt idx="1">
                  <c:v>2006</c:v>
                </c:pt>
                <c:pt idx="2">
                  <c:v>2007E</c:v>
                </c:pt>
                <c:pt idx="3">
                  <c:v>2008E</c:v>
                </c:pt>
                <c:pt idx="4">
                  <c:v>2009E</c:v>
                </c:pt>
                <c:pt idx="5">
                  <c:v>2010E</c:v>
                </c:pt>
                <c:pt idx="6">
                  <c:v>2011E</c:v>
                </c:pt>
                <c:pt idx="7">
                  <c:v>2012E</c:v>
                </c:pt>
              </c:strCache>
            </c:strRef>
          </c:cat>
          <c:val>
            <c:numRef>
              <c:f>'PV Market Installs by Region'!$B$15:$I$15</c:f>
              <c:numCache>
                <c:formatCode>General</c:formatCode>
                <c:ptCount val="8"/>
                <c:pt idx="0">
                  <c:v>2</c:v>
                </c:pt>
                <c:pt idx="1">
                  <c:v>4</c:v>
                </c:pt>
                <c:pt idx="2">
                  <c:v>46</c:v>
                </c:pt>
                <c:pt idx="3">
                  <c:v>62</c:v>
                </c:pt>
                <c:pt idx="4">
                  <c:v>84</c:v>
                </c:pt>
                <c:pt idx="5">
                  <c:v>113</c:v>
                </c:pt>
                <c:pt idx="6">
                  <c:v>153</c:v>
                </c:pt>
                <c:pt idx="7">
                  <c:v>168</c:v>
                </c:pt>
              </c:numCache>
            </c:numRef>
          </c:val>
        </c:ser>
        <c:ser>
          <c:idx val="11"/>
          <c:order val="11"/>
          <c:tx>
            <c:strRef>
              <c:f>'PV Market Installs by Region'!$A$16</c:f>
              <c:strCache>
                <c:ptCount val="1"/>
                <c:pt idx="0">
                  <c:v>Spain</c:v>
                </c:pt>
              </c:strCache>
            </c:strRef>
          </c:tx>
          <c:spPr>
            <a:solidFill>
              <a:schemeClr val="accent1"/>
            </a:solidFill>
          </c:spPr>
          <c:cat>
            <c:strRef>
              <c:f>'PV Market Installs by Region'!$B$4:$I$4</c:f>
              <c:strCache>
                <c:ptCount val="8"/>
                <c:pt idx="0">
                  <c:v>2005</c:v>
                </c:pt>
                <c:pt idx="1">
                  <c:v>2006</c:v>
                </c:pt>
                <c:pt idx="2">
                  <c:v>2007E</c:v>
                </c:pt>
                <c:pt idx="3">
                  <c:v>2008E</c:v>
                </c:pt>
                <c:pt idx="4">
                  <c:v>2009E</c:v>
                </c:pt>
                <c:pt idx="5">
                  <c:v>2010E</c:v>
                </c:pt>
                <c:pt idx="6">
                  <c:v>2011E</c:v>
                </c:pt>
                <c:pt idx="7">
                  <c:v>2012E</c:v>
                </c:pt>
              </c:strCache>
            </c:strRef>
          </c:cat>
          <c:val>
            <c:numRef>
              <c:f>'PV Market Installs by Region'!$B$16:$I$16</c:f>
              <c:numCache>
                <c:formatCode>General</c:formatCode>
                <c:ptCount val="8"/>
                <c:pt idx="0">
                  <c:v>24</c:v>
                </c:pt>
                <c:pt idx="1">
                  <c:v>47</c:v>
                </c:pt>
                <c:pt idx="2">
                  <c:v>175</c:v>
                </c:pt>
                <c:pt idx="3">
                  <c:v>600</c:v>
                </c:pt>
                <c:pt idx="4">
                  <c:v>720</c:v>
                </c:pt>
                <c:pt idx="5">
                  <c:v>972</c:v>
                </c:pt>
                <c:pt idx="6" formatCode="#,##0">
                  <c:v>1215</c:v>
                </c:pt>
                <c:pt idx="7" formatCode="#,##0">
                  <c:v>1519</c:v>
                </c:pt>
              </c:numCache>
            </c:numRef>
          </c:val>
        </c:ser>
        <c:ser>
          <c:idx val="12"/>
          <c:order val="12"/>
          <c:tx>
            <c:strRef>
              <c:f>'PV Market Installs by Region'!$A$17</c:f>
              <c:strCache>
                <c:ptCount val="1"/>
                <c:pt idx="0">
                  <c:v>USA</c:v>
                </c:pt>
              </c:strCache>
            </c:strRef>
          </c:tx>
          <c:cat>
            <c:strRef>
              <c:f>'PV Market Installs by Region'!$B$4:$I$4</c:f>
              <c:strCache>
                <c:ptCount val="8"/>
                <c:pt idx="0">
                  <c:v>2005</c:v>
                </c:pt>
                <c:pt idx="1">
                  <c:v>2006</c:v>
                </c:pt>
                <c:pt idx="2">
                  <c:v>2007E</c:v>
                </c:pt>
                <c:pt idx="3">
                  <c:v>2008E</c:v>
                </c:pt>
                <c:pt idx="4">
                  <c:v>2009E</c:v>
                </c:pt>
                <c:pt idx="5">
                  <c:v>2010E</c:v>
                </c:pt>
                <c:pt idx="6">
                  <c:v>2011E</c:v>
                </c:pt>
                <c:pt idx="7">
                  <c:v>2012E</c:v>
                </c:pt>
              </c:strCache>
            </c:strRef>
          </c:cat>
          <c:val>
            <c:numRef>
              <c:f>'PV Market Installs by Region'!$B$17:$I$17</c:f>
              <c:numCache>
                <c:formatCode>General</c:formatCode>
                <c:ptCount val="8"/>
                <c:pt idx="0">
                  <c:v>108</c:v>
                </c:pt>
                <c:pt idx="1">
                  <c:v>141</c:v>
                </c:pt>
                <c:pt idx="2">
                  <c:v>268</c:v>
                </c:pt>
                <c:pt idx="3">
                  <c:v>425</c:v>
                </c:pt>
                <c:pt idx="4">
                  <c:v>710</c:v>
                </c:pt>
                <c:pt idx="5" formatCode="#,##0">
                  <c:v>1140</c:v>
                </c:pt>
                <c:pt idx="6" formatCode="#,##0">
                  <c:v>1470</c:v>
                </c:pt>
                <c:pt idx="7" formatCode="#,##0">
                  <c:v>1872</c:v>
                </c:pt>
              </c:numCache>
            </c:numRef>
          </c:val>
        </c:ser>
        <c:ser>
          <c:idx val="13"/>
          <c:order val="13"/>
          <c:tx>
            <c:strRef>
              <c:f>'PV Market Installs by Region'!$A$18</c:f>
              <c:strCache>
                <c:ptCount val="1"/>
                <c:pt idx="0">
                  <c:v>Canada</c:v>
                </c:pt>
              </c:strCache>
            </c:strRef>
          </c:tx>
          <c:cat>
            <c:strRef>
              <c:f>'PV Market Installs by Region'!$B$4:$I$4</c:f>
              <c:strCache>
                <c:ptCount val="8"/>
                <c:pt idx="0">
                  <c:v>2005</c:v>
                </c:pt>
                <c:pt idx="1">
                  <c:v>2006</c:v>
                </c:pt>
                <c:pt idx="2">
                  <c:v>2007E</c:v>
                </c:pt>
                <c:pt idx="3">
                  <c:v>2008E</c:v>
                </c:pt>
                <c:pt idx="4">
                  <c:v>2009E</c:v>
                </c:pt>
                <c:pt idx="5">
                  <c:v>2010E</c:v>
                </c:pt>
                <c:pt idx="6">
                  <c:v>2011E</c:v>
                </c:pt>
                <c:pt idx="7">
                  <c:v>2012E</c:v>
                </c:pt>
              </c:strCache>
            </c:strRef>
          </c:cat>
          <c:val>
            <c:numRef>
              <c:f>'PV Market Installs by Region'!$B$18:$I$18</c:f>
              <c:numCache>
                <c:formatCode>General</c:formatCode>
                <c:ptCount val="8"/>
                <c:pt idx="0">
                  <c:v>5</c:v>
                </c:pt>
                <c:pt idx="1">
                  <c:v>5</c:v>
                </c:pt>
                <c:pt idx="2">
                  <c:v>10</c:v>
                </c:pt>
                <c:pt idx="3">
                  <c:v>20</c:v>
                </c:pt>
                <c:pt idx="4">
                  <c:v>30</c:v>
                </c:pt>
                <c:pt idx="5">
                  <c:v>50</c:v>
                </c:pt>
                <c:pt idx="6" formatCode="#,##0">
                  <c:v>100</c:v>
                </c:pt>
                <c:pt idx="7" formatCode="#,##0">
                  <c:v>175</c:v>
                </c:pt>
              </c:numCache>
            </c:numRef>
          </c:val>
        </c:ser>
        <c:gapWidth val="55"/>
        <c:gapDepth val="55"/>
        <c:shape val="box"/>
        <c:axId val="91852800"/>
        <c:axId val="91854336"/>
        <c:axId val="0"/>
      </c:bar3DChart>
      <c:catAx>
        <c:axId val="91852800"/>
        <c:scaling>
          <c:orientation val="minMax"/>
        </c:scaling>
        <c:axPos val="b"/>
        <c:majorTickMark val="none"/>
        <c:tickLblPos val="nextTo"/>
        <c:crossAx val="91854336"/>
        <c:crosses val="autoZero"/>
        <c:auto val="1"/>
        <c:lblAlgn val="ctr"/>
        <c:lblOffset val="100"/>
      </c:catAx>
      <c:valAx>
        <c:axId val="91854336"/>
        <c:scaling>
          <c:orientation val="minMax"/>
        </c:scaling>
        <c:axPos val="l"/>
        <c:majorGridlines/>
        <c:numFmt formatCode="#,##0" sourceLinked="0"/>
        <c:majorTickMark val="none"/>
        <c:tickLblPos val="nextTo"/>
        <c:crossAx val="91852800"/>
        <c:crosses val="autoZero"/>
        <c:crossBetween val="between"/>
      </c:valAx>
    </c:plotArea>
    <c:legend>
      <c:legendPos val="r"/>
      <c:layout/>
    </c:legend>
    <c:plotVisOnly val="1"/>
  </c:chart>
  <c:spPr>
    <a:solidFill>
      <a:schemeClr val="accent5">
        <a:lumMod val="20000"/>
        <a:lumOff val="80000"/>
        <a:alpha val="99000"/>
      </a:schemeClr>
    </a:solidFill>
    <a:effectLst>
      <a:outerShdw blurRad="50800" dist="38100" dir="5400000" algn="t" rotWithShape="0">
        <a:prstClr val="black">
          <a:alpha val="40000"/>
        </a:prstClr>
      </a:outerShdw>
    </a:effectLst>
  </c:spPr>
  <c:txPr>
    <a:bodyPr/>
    <a:lstStyle/>
    <a:p>
      <a:pPr>
        <a:defRPr sz="16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3234661165509293"/>
          <c:y val="4.5779685264663805E-2"/>
          <c:w val="0.71533582531251005"/>
          <c:h val="0.87834521757742712"/>
        </c:manualLayout>
      </c:layout>
      <c:barChart>
        <c:barDir val="col"/>
        <c:grouping val="clustered"/>
        <c:ser>
          <c:idx val="0"/>
          <c:order val="0"/>
          <c:cat>
            <c:strRef>
              <c:f>'Installs, Revenue, ASP'!$A$29:$A$36</c:f>
              <c:strCache>
                <c:ptCount val="8"/>
                <c:pt idx="0">
                  <c:v>2005</c:v>
                </c:pt>
                <c:pt idx="1">
                  <c:v>2006</c:v>
                </c:pt>
                <c:pt idx="2">
                  <c:v>2007E</c:v>
                </c:pt>
                <c:pt idx="3">
                  <c:v>2008E</c:v>
                </c:pt>
                <c:pt idx="4">
                  <c:v>2009E</c:v>
                </c:pt>
                <c:pt idx="5">
                  <c:v>2010E</c:v>
                </c:pt>
                <c:pt idx="6">
                  <c:v>2011E</c:v>
                </c:pt>
                <c:pt idx="7">
                  <c:v>2012E</c:v>
                </c:pt>
              </c:strCache>
            </c:strRef>
          </c:cat>
          <c:val>
            <c:numRef>
              <c:f>'Installs, Revenue, ASP'!$B$29:$B$36</c:f>
              <c:numCache>
                <c:formatCode>General</c:formatCode>
                <c:ptCount val="8"/>
                <c:pt idx="0">
                  <c:v>1</c:v>
                </c:pt>
                <c:pt idx="1">
                  <c:v>2</c:v>
                </c:pt>
                <c:pt idx="2">
                  <c:v>3</c:v>
                </c:pt>
                <c:pt idx="3">
                  <c:v>4</c:v>
                </c:pt>
                <c:pt idx="4">
                  <c:v>7</c:v>
                </c:pt>
                <c:pt idx="5">
                  <c:v>10</c:v>
                </c:pt>
                <c:pt idx="6">
                  <c:v>15</c:v>
                </c:pt>
                <c:pt idx="7">
                  <c:v>22</c:v>
                </c:pt>
              </c:numCache>
            </c:numRef>
          </c:val>
        </c:ser>
        <c:axId val="92553600"/>
        <c:axId val="92555136"/>
      </c:barChart>
      <c:lineChart>
        <c:grouping val="standard"/>
        <c:ser>
          <c:idx val="1"/>
          <c:order val="1"/>
          <c:tx>
            <c:strRef>
              <c:f>'Installs, Revenue, ASP'!$C$29:$C$36</c:f>
              <c:strCache>
                <c:ptCount val="1"/>
                <c:pt idx="0">
                  <c:v>12 16 21 34 43 53 68 92</c:v>
                </c:pt>
              </c:strCache>
            </c:strRef>
          </c:tx>
          <c:val>
            <c:numRef>
              <c:f>'Installs, Revenue, ASP'!$C$29:$C$36</c:f>
              <c:numCache>
                <c:formatCode>General</c:formatCode>
                <c:ptCount val="8"/>
                <c:pt idx="0">
                  <c:v>12</c:v>
                </c:pt>
                <c:pt idx="1">
                  <c:v>16</c:v>
                </c:pt>
                <c:pt idx="2">
                  <c:v>21</c:v>
                </c:pt>
                <c:pt idx="3">
                  <c:v>34</c:v>
                </c:pt>
                <c:pt idx="4">
                  <c:v>43</c:v>
                </c:pt>
                <c:pt idx="5">
                  <c:v>53</c:v>
                </c:pt>
                <c:pt idx="6">
                  <c:v>68</c:v>
                </c:pt>
                <c:pt idx="7">
                  <c:v>92</c:v>
                </c:pt>
              </c:numCache>
            </c:numRef>
          </c:val>
        </c:ser>
        <c:marker val="1"/>
        <c:axId val="92553600"/>
        <c:axId val="92555136"/>
      </c:lineChart>
      <c:lineChart>
        <c:grouping val="standard"/>
        <c:ser>
          <c:idx val="2"/>
          <c:order val="2"/>
          <c:val>
            <c:numRef>
              <c:f>'Installs, Revenue, ASP'!$D$29:$D$36</c:f>
              <c:numCache>
                <c:formatCode>_("$"* #,##0.00_);_("$"* \(#,##0.00\);_("$"* "-"??_);_(@_)</c:formatCode>
                <c:ptCount val="8"/>
                <c:pt idx="0">
                  <c:v>8.5</c:v>
                </c:pt>
                <c:pt idx="1">
                  <c:v>7.59</c:v>
                </c:pt>
                <c:pt idx="2">
                  <c:v>7.5</c:v>
                </c:pt>
                <c:pt idx="3">
                  <c:v>7.4</c:v>
                </c:pt>
                <c:pt idx="4">
                  <c:v>6.5</c:v>
                </c:pt>
                <c:pt idx="5">
                  <c:v>5.4</c:v>
                </c:pt>
                <c:pt idx="6">
                  <c:v>4.3</c:v>
                </c:pt>
                <c:pt idx="7">
                  <c:v>4</c:v>
                </c:pt>
              </c:numCache>
            </c:numRef>
          </c:val>
        </c:ser>
        <c:marker val="1"/>
        <c:axId val="92563328"/>
        <c:axId val="92561408"/>
      </c:lineChart>
      <c:catAx>
        <c:axId val="92553600"/>
        <c:scaling>
          <c:orientation val="minMax"/>
        </c:scaling>
        <c:axPos val="b"/>
        <c:tickLblPos val="nextTo"/>
        <c:crossAx val="92555136"/>
        <c:crosses val="autoZero"/>
        <c:auto val="1"/>
        <c:lblAlgn val="ctr"/>
        <c:lblOffset val="100"/>
      </c:catAx>
      <c:valAx>
        <c:axId val="92555136"/>
        <c:scaling>
          <c:orientation val="minMax"/>
        </c:scaling>
        <c:axPos val="l"/>
        <c:majorGridlines/>
        <c:title>
          <c:tx>
            <c:rich>
              <a:bodyPr/>
              <a:lstStyle/>
              <a:p>
                <a:pPr>
                  <a:defRPr/>
                </a:pPr>
                <a:r>
                  <a:rPr lang="en-US"/>
                  <a:t>Annual Solar Installations (GW)/Solar Industry Revenue ($,bb)</a:t>
                </a:r>
              </a:p>
            </c:rich>
          </c:tx>
          <c:layout/>
        </c:title>
        <c:numFmt formatCode="General" sourceLinked="1"/>
        <c:tickLblPos val="nextTo"/>
        <c:crossAx val="92553600"/>
        <c:crosses val="autoZero"/>
        <c:crossBetween val="between"/>
      </c:valAx>
      <c:valAx>
        <c:axId val="92561408"/>
        <c:scaling>
          <c:orientation val="minMax"/>
        </c:scaling>
        <c:axPos val="r"/>
        <c:title>
          <c:tx>
            <c:rich>
              <a:bodyPr rot="-5400000" vert="horz"/>
              <a:lstStyle/>
              <a:p>
                <a:pPr>
                  <a:defRPr/>
                </a:pPr>
                <a:r>
                  <a:rPr lang="en-US"/>
                  <a:t>WW Weighted Average System ASP ($/watt)</a:t>
                </a:r>
              </a:p>
            </c:rich>
          </c:tx>
          <c:layout/>
        </c:title>
        <c:numFmt formatCode="_(&quot;$&quot;* #,##0.00_);_(&quot;$&quot;* \(#,##0.00\);_(&quot;$&quot;* &quot;-&quot;??_);_(@_)" sourceLinked="1"/>
        <c:tickLblPos val="nextTo"/>
        <c:crossAx val="92563328"/>
        <c:crosses val="max"/>
        <c:crossBetween val="between"/>
      </c:valAx>
      <c:catAx>
        <c:axId val="92563328"/>
        <c:scaling>
          <c:orientation val="minMax"/>
        </c:scaling>
        <c:delete val="1"/>
        <c:axPos val="b"/>
        <c:tickLblPos val="nextTo"/>
        <c:crossAx val="92561408"/>
        <c:crosses val="autoZero"/>
        <c:auto val="1"/>
        <c:lblAlgn val="ctr"/>
        <c:lblOffset val="100"/>
      </c:catAx>
    </c:plotArea>
    <c:plotVisOnly val="1"/>
    <c:dispBlanksAs val="gap"/>
  </c:chart>
  <c:spPr>
    <a:solidFill>
      <a:srgbClr val="E7B900">
        <a:lumMod val="20000"/>
        <a:lumOff val="80000"/>
        <a:alpha val="68000"/>
      </a:srgbClr>
    </a:solidFill>
    <a:effectLst>
      <a:outerShdw blurRad="63500" sx="102000" sy="102000" algn="ctr" rotWithShape="0">
        <a:prstClr val="black"/>
      </a:outerShdw>
    </a:effectLst>
  </c:spPr>
  <c:txPr>
    <a:bodyPr/>
    <a:lstStyle/>
    <a:p>
      <a:pPr>
        <a:defRPr sz="14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stockChart>
        <c:ser>
          <c:idx val="0"/>
          <c:order val="0"/>
          <c:tx>
            <c:strRef>
              <c:f>Sheet1!$B$1</c:f>
              <c:strCache>
                <c:ptCount val="1"/>
                <c:pt idx="0">
                  <c:v>Open</c:v>
                </c:pt>
              </c:strCache>
            </c:strRef>
          </c:tx>
          <c:spPr>
            <a:ln w="28575">
              <a:noFill/>
            </a:ln>
          </c:spPr>
          <c:marker>
            <c:symbol val="none"/>
          </c:marker>
          <c:cat>
            <c:strRef>
              <c:f>Sheet1!$A$2:$A$8</c:f>
              <c:strCache>
                <c:ptCount val="7"/>
                <c:pt idx="0">
                  <c:v>Raw silicon</c:v>
                </c:pt>
                <c:pt idx="1">
                  <c:v>Wafer mfg</c:v>
                </c:pt>
                <c:pt idx="2">
                  <c:v>Cell</c:v>
                </c:pt>
                <c:pt idx="3">
                  <c:v>Module assembly</c:v>
                </c:pt>
                <c:pt idx="4">
                  <c:v>Inverters</c:v>
                </c:pt>
                <c:pt idx="5">
                  <c:v>System Eng</c:v>
                </c:pt>
                <c:pt idx="6">
                  <c:v>Installation</c:v>
                </c:pt>
              </c:strCache>
            </c:strRef>
          </c:cat>
          <c:val>
            <c:numRef>
              <c:f>Sheet1!$B$2:$B$8</c:f>
              <c:numCache>
                <c:formatCode>General</c:formatCode>
                <c:ptCount val="7"/>
                <c:pt idx="0">
                  <c:v>0</c:v>
                </c:pt>
                <c:pt idx="1">
                  <c:v>0.30000000000000032</c:v>
                </c:pt>
                <c:pt idx="2">
                  <c:v>1.05</c:v>
                </c:pt>
                <c:pt idx="3">
                  <c:v>2.3499999999999988</c:v>
                </c:pt>
                <c:pt idx="4">
                  <c:v>3.1</c:v>
                </c:pt>
                <c:pt idx="5">
                  <c:v>4.2</c:v>
                </c:pt>
                <c:pt idx="6">
                  <c:v>5.4</c:v>
                </c:pt>
              </c:numCache>
            </c:numRef>
          </c:val>
        </c:ser>
        <c:ser>
          <c:idx val="1"/>
          <c:order val="1"/>
          <c:tx>
            <c:strRef>
              <c:f>Sheet1!$C$1</c:f>
              <c:strCache>
                <c:ptCount val="1"/>
                <c:pt idx="0">
                  <c:v>Low</c:v>
                </c:pt>
              </c:strCache>
            </c:strRef>
          </c:tx>
          <c:spPr>
            <a:ln w="28575">
              <a:noFill/>
            </a:ln>
          </c:spPr>
          <c:marker>
            <c:symbol val="none"/>
          </c:marker>
          <c:cat>
            <c:strRef>
              <c:f>Sheet1!$A$2:$A$8</c:f>
              <c:strCache>
                <c:ptCount val="7"/>
                <c:pt idx="0">
                  <c:v>Raw silicon</c:v>
                </c:pt>
                <c:pt idx="1">
                  <c:v>Wafer mfg</c:v>
                </c:pt>
                <c:pt idx="2">
                  <c:v>Cell</c:v>
                </c:pt>
                <c:pt idx="3">
                  <c:v>Module assembly</c:v>
                </c:pt>
                <c:pt idx="4">
                  <c:v>Inverters</c:v>
                </c:pt>
                <c:pt idx="5">
                  <c:v>System Eng</c:v>
                </c:pt>
                <c:pt idx="6">
                  <c:v>Installation</c:v>
                </c:pt>
              </c:strCache>
            </c:strRef>
          </c:cat>
          <c:val>
            <c:numRef>
              <c:f>Sheet1!$C$2:$C$8</c:f>
              <c:numCache>
                <c:formatCode>General</c:formatCode>
                <c:ptCount val="7"/>
                <c:pt idx="0">
                  <c:v>0</c:v>
                </c:pt>
                <c:pt idx="1">
                  <c:v>0.30000000000000032</c:v>
                </c:pt>
                <c:pt idx="2">
                  <c:v>1.05</c:v>
                </c:pt>
                <c:pt idx="3">
                  <c:v>2.3499999999999988</c:v>
                </c:pt>
                <c:pt idx="4">
                  <c:v>3.1</c:v>
                </c:pt>
                <c:pt idx="5">
                  <c:v>4.2</c:v>
                </c:pt>
                <c:pt idx="6">
                  <c:v>5.4</c:v>
                </c:pt>
              </c:numCache>
            </c:numRef>
          </c:val>
        </c:ser>
        <c:ser>
          <c:idx val="2"/>
          <c:order val="2"/>
          <c:tx>
            <c:strRef>
              <c:f>Sheet1!$D$1</c:f>
              <c:strCache>
                <c:ptCount val="1"/>
                <c:pt idx="0">
                  <c:v>High</c:v>
                </c:pt>
              </c:strCache>
            </c:strRef>
          </c:tx>
          <c:spPr>
            <a:ln w="28575">
              <a:noFill/>
            </a:ln>
          </c:spPr>
          <c:marker>
            <c:symbol val="none"/>
          </c:marker>
          <c:cat>
            <c:strRef>
              <c:f>Sheet1!$A$2:$A$8</c:f>
              <c:strCache>
                <c:ptCount val="7"/>
                <c:pt idx="0">
                  <c:v>Raw silicon</c:v>
                </c:pt>
                <c:pt idx="1">
                  <c:v>Wafer mfg</c:v>
                </c:pt>
                <c:pt idx="2">
                  <c:v>Cell</c:v>
                </c:pt>
                <c:pt idx="3">
                  <c:v>Module assembly</c:v>
                </c:pt>
                <c:pt idx="4">
                  <c:v>Inverters</c:v>
                </c:pt>
                <c:pt idx="5">
                  <c:v>System Eng</c:v>
                </c:pt>
                <c:pt idx="6">
                  <c:v>Installation</c:v>
                </c:pt>
              </c:strCache>
            </c:strRef>
          </c:cat>
          <c:val>
            <c:numRef>
              <c:f>Sheet1!$D$2:$D$8</c:f>
              <c:numCache>
                <c:formatCode>General</c:formatCode>
                <c:ptCount val="7"/>
                <c:pt idx="0">
                  <c:v>0.30000000000000032</c:v>
                </c:pt>
                <c:pt idx="1">
                  <c:v>1.05</c:v>
                </c:pt>
                <c:pt idx="2">
                  <c:v>2.3499999999999988</c:v>
                </c:pt>
                <c:pt idx="3">
                  <c:v>3.1</c:v>
                </c:pt>
                <c:pt idx="4">
                  <c:v>4.2</c:v>
                </c:pt>
                <c:pt idx="5">
                  <c:v>5.4</c:v>
                </c:pt>
                <c:pt idx="6">
                  <c:v>7.6499999999999995</c:v>
                </c:pt>
              </c:numCache>
            </c:numRef>
          </c:val>
        </c:ser>
        <c:ser>
          <c:idx val="3"/>
          <c:order val="3"/>
          <c:tx>
            <c:strRef>
              <c:f>Sheet1!$E$1</c:f>
              <c:strCache>
                <c:ptCount val="1"/>
                <c:pt idx="0">
                  <c:v>Close</c:v>
                </c:pt>
              </c:strCache>
            </c:strRef>
          </c:tx>
          <c:spPr>
            <a:ln w="28575">
              <a:noFill/>
            </a:ln>
          </c:spPr>
          <c:marker>
            <c:symbol val="none"/>
          </c:marker>
          <c:cat>
            <c:strRef>
              <c:f>Sheet1!$A$2:$A$8</c:f>
              <c:strCache>
                <c:ptCount val="7"/>
                <c:pt idx="0">
                  <c:v>Raw silicon</c:v>
                </c:pt>
                <c:pt idx="1">
                  <c:v>Wafer mfg</c:v>
                </c:pt>
                <c:pt idx="2">
                  <c:v>Cell</c:v>
                </c:pt>
                <c:pt idx="3">
                  <c:v>Module assembly</c:v>
                </c:pt>
                <c:pt idx="4">
                  <c:v>Inverters</c:v>
                </c:pt>
                <c:pt idx="5">
                  <c:v>System Eng</c:v>
                </c:pt>
                <c:pt idx="6">
                  <c:v>Installation</c:v>
                </c:pt>
              </c:strCache>
            </c:strRef>
          </c:cat>
          <c:val>
            <c:numRef>
              <c:f>Sheet1!$E$2:$E$8</c:f>
              <c:numCache>
                <c:formatCode>General</c:formatCode>
                <c:ptCount val="7"/>
                <c:pt idx="0">
                  <c:v>0.30000000000000032</c:v>
                </c:pt>
                <c:pt idx="1">
                  <c:v>1.05</c:v>
                </c:pt>
                <c:pt idx="2">
                  <c:v>2.3499999999999988</c:v>
                </c:pt>
                <c:pt idx="3">
                  <c:v>3.1</c:v>
                </c:pt>
                <c:pt idx="4">
                  <c:v>4.2</c:v>
                </c:pt>
                <c:pt idx="5">
                  <c:v>5.4</c:v>
                </c:pt>
                <c:pt idx="6">
                  <c:v>7.6499999999999995</c:v>
                </c:pt>
              </c:numCache>
            </c:numRef>
          </c:val>
        </c:ser>
        <c:hiLowLines/>
        <c:upDownBars>
          <c:gapWidth val="150"/>
          <c:upBars>
            <c:spPr>
              <a:gradFill>
                <a:gsLst>
                  <a:gs pos="0">
                    <a:srgbClr val="DDEBCF"/>
                  </a:gs>
                  <a:gs pos="50000">
                    <a:srgbClr val="9CB86E"/>
                  </a:gs>
                  <a:gs pos="100000">
                    <a:srgbClr val="156B13"/>
                  </a:gs>
                </a:gsLst>
                <a:lin ang="5400000" scaled="0"/>
              </a:gradFill>
            </c:spPr>
          </c:upBars>
          <c:downBars/>
        </c:upDownBars>
        <c:axId val="92479872"/>
        <c:axId val="92481408"/>
      </c:stockChart>
      <c:catAx>
        <c:axId val="92479872"/>
        <c:scaling>
          <c:orientation val="minMax"/>
        </c:scaling>
        <c:axPos val="b"/>
        <c:tickLblPos val="nextTo"/>
        <c:crossAx val="92481408"/>
        <c:crosses val="autoZero"/>
        <c:auto val="1"/>
        <c:lblAlgn val="ctr"/>
        <c:lblOffset val="100"/>
      </c:catAx>
      <c:valAx>
        <c:axId val="92481408"/>
        <c:scaling>
          <c:orientation val="minMax"/>
          <c:max val="8"/>
          <c:min val="0"/>
        </c:scaling>
        <c:axPos val="l"/>
        <c:majorGridlines/>
        <c:numFmt formatCode="&quot;$&quot;#,##0.00" sourceLinked="0"/>
        <c:tickLblPos val="nextTo"/>
        <c:crossAx val="92479872"/>
        <c:crosses val="autoZero"/>
        <c:crossBetween val="between"/>
      </c:valAx>
    </c:plotArea>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EB7769-1809-4134-AB77-395EEE027795}" type="doc">
      <dgm:prSet loTypeId="urn:microsoft.com/office/officeart/2005/8/layout/radial6" loCatId="relationship" qsTypeId="urn:microsoft.com/office/officeart/2005/8/quickstyle/3d1" qsCatId="3D" csTypeId="urn:microsoft.com/office/officeart/2005/8/colors/accent2_3" csCatId="accent2" phldr="1"/>
      <dgm:spPr/>
      <dgm:t>
        <a:bodyPr/>
        <a:lstStyle/>
        <a:p>
          <a:endParaRPr lang="en-US"/>
        </a:p>
      </dgm:t>
    </dgm:pt>
    <dgm:pt modelId="{9D147532-27FC-4F91-920A-F3146A3A9D9F}">
      <dgm:prSet phldrT="[Text]" custT="1"/>
      <dgm:spPr/>
      <dgm:t>
        <a:bodyPr/>
        <a:lstStyle/>
        <a:p>
          <a:r>
            <a:rPr lang="en-US" sz="3600" b="1" dirty="0" smtClean="0">
              <a:solidFill>
                <a:schemeClr val="tx1"/>
              </a:solidFill>
            </a:rPr>
            <a:t>BIPV</a:t>
          </a:r>
          <a:endParaRPr lang="en-US" sz="3600" b="1" dirty="0">
            <a:solidFill>
              <a:schemeClr val="tx1"/>
            </a:solidFill>
          </a:endParaRPr>
        </a:p>
      </dgm:t>
    </dgm:pt>
    <dgm:pt modelId="{067CEA1F-324C-4E2F-98DA-8BF67CAF3107}" type="parTrans" cxnId="{0FCF311D-D0F6-4338-AE51-48A34D490D5C}">
      <dgm:prSet/>
      <dgm:spPr/>
      <dgm:t>
        <a:bodyPr/>
        <a:lstStyle/>
        <a:p>
          <a:endParaRPr lang="en-US"/>
        </a:p>
      </dgm:t>
    </dgm:pt>
    <dgm:pt modelId="{4AA86235-B247-4776-AC31-3F4001611B3A}" type="sibTrans" cxnId="{0FCF311D-D0F6-4338-AE51-48A34D490D5C}">
      <dgm:prSet/>
      <dgm:spPr/>
      <dgm:t>
        <a:bodyPr/>
        <a:lstStyle/>
        <a:p>
          <a:endParaRPr lang="en-US"/>
        </a:p>
      </dgm:t>
    </dgm:pt>
    <dgm:pt modelId="{F9DD088D-15CF-458B-A22A-48483EDA8F5E}">
      <dgm:prSet phldrT="[Text]" custT="1"/>
      <dgm:spPr>
        <a:gradFill flip="none" rotWithShape="0">
          <a:gsLst>
            <a:gs pos="0">
              <a:srgbClr val="669900">
                <a:shade val="30000"/>
                <a:satMod val="115000"/>
              </a:srgbClr>
            </a:gs>
            <a:gs pos="50000">
              <a:srgbClr val="669900">
                <a:shade val="67500"/>
                <a:satMod val="115000"/>
              </a:srgbClr>
            </a:gs>
            <a:gs pos="100000">
              <a:srgbClr val="669900">
                <a:shade val="100000"/>
                <a:satMod val="115000"/>
              </a:srgbClr>
            </a:gs>
          </a:gsLst>
          <a:path path="circle">
            <a:fillToRect l="50000" t="50000" r="50000" b="50000"/>
          </a:path>
          <a:tileRect/>
        </a:gradFill>
      </dgm:spPr>
      <dgm:t>
        <a:bodyPr/>
        <a:lstStyle/>
        <a:p>
          <a:r>
            <a:rPr lang="en-US" sz="1600" b="1" dirty="0" smtClean="0">
              <a:solidFill>
                <a:schemeClr val="bg1"/>
              </a:solidFill>
            </a:rPr>
            <a:t>Builders</a:t>
          </a:r>
          <a:endParaRPr lang="en-US" sz="1600" b="1" dirty="0">
            <a:solidFill>
              <a:schemeClr val="bg1"/>
            </a:solidFill>
          </a:endParaRPr>
        </a:p>
      </dgm:t>
    </dgm:pt>
    <dgm:pt modelId="{02604C72-6399-48C7-B7F9-33FCD7D11ACF}" type="parTrans" cxnId="{1BD605EE-586A-400C-97C4-BE452747460D}">
      <dgm:prSet/>
      <dgm:spPr/>
      <dgm:t>
        <a:bodyPr/>
        <a:lstStyle/>
        <a:p>
          <a:endParaRPr lang="en-US"/>
        </a:p>
      </dgm:t>
    </dgm:pt>
    <dgm:pt modelId="{CFAB1657-64B0-4ACD-B555-1B54FD99FFBA}" type="sibTrans" cxnId="{1BD605EE-586A-400C-97C4-BE452747460D}">
      <dgm:prSet/>
      <dgm:spPr/>
      <dgm:t>
        <a:bodyPr/>
        <a:lstStyle/>
        <a:p>
          <a:endParaRPr lang="en-US"/>
        </a:p>
      </dgm:t>
    </dgm:pt>
    <dgm:pt modelId="{0CE375BB-BCCB-473D-8DE7-78493FD75120}">
      <dgm:prSet phldrT="[Text]" custT="1"/>
      <dgm:spPr>
        <a:gradFill flip="none" rotWithShape="0">
          <a:gsLst>
            <a:gs pos="0">
              <a:srgbClr val="669900">
                <a:shade val="30000"/>
                <a:satMod val="115000"/>
              </a:srgbClr>
            </a:gs>
            <a:gs pos="50000">
              <a:srgbClr val="669900">
                <a:shade val="67500"/>
                <a:satMod val="115000"/>
              </a:srgbClr>
            </a:gs>
            <a:gs pos="100000">
              <a:srgbClr val="669900">
                <a:shade val="100000"/>
                <a:satMod val="115000"/>
              </a:srgbClr>
            </a:gs>
          </a:gsLst>
          <a:path path="circle">
            <a:fillToRect l="50000" t="50000" r="50000" b="50000"/>
          </a:path>
          <a:tileRect/>
        </a:gradFill>
      </dgm:spPr>
      <dgm:t>
        <a:bodyPr/>
        <a:lstStyle/>
        <a:p>
          <a:r>
            <a:rPr lang="en-US" sz="1600" b="1" dirty="0" smtClean="0">
              <a:solidFill>
                <a:schemeClr val="bg1"/>
              </a:solidFill>
            </a:rPr>
            <a:t>Developers/ Solar Communities</a:t>
          </a:r>
          <a:endParaRPr lang="en-US" sz="1600" b="1" dirty="0">
            <a:solidFill>
              <a:schemeClr val="bg1"/>
            </a:solidFill>
          </a:endParaRPr>
        </a:p>
      </dgm:t>
    </dgm:pt>
    <dgm:pt modelId="{68DA12CE-A675-4E12-95FE-22DF0C845A76}" type="parTrans" cxnId="{1C7DC226-3CD1-4EBB-B295-DC9F279E6430}">
      <dgm:prSet/>
      <dgm:spPr/>
      <dgm:t>
        <a:bodyPr/>
        <a:lstStyle/>
        <a:p>
          <a:endParaRPr lang="en-US"/>
        </a:p>
      </dgm:t>
    </dgm:pt>
    <dgm:pt modelId="{67476367-727F-4531-98EE-A7B059064317}" type="sibTrans" cxnId="{1C7DC226-3CD1-4EBB-B295-DC9F279E6430}">
      <dgm:prSet/>
      <dgm:spPr/>
      <dgm:t>
        <a:bodyPr/>
        <a:lstStyle/>
        <a:p>
          <a:endParaRPr lang="en-US"/>
        </a:p>
      </dgm:t>
    </dgm:pt>
    <dgm:pt modelId="{434AB9FC-310F-4E29-B015-6EB792CD15DC}">
      <dgm:prSet phldrT="[Text]" custT="1"/>
      <dgm:spPr>
        <a:gradFill flip="none" rotWithShape="0">
          <a:gsLst>
            <a:gs pos="0">
              <a:srgbClr val="669900">
                <a:shade val="30000"/>
                <a:satMod val="115000"/>
              </a:srgbClr>
            </a:gs>
            <a:gs pos="50000">
              <a:srgbClr val="669900">
                <a:shade val="67500"/>
                <a:satMod val="115000"/>
              </a:srgbClr>
            </a:gs>
            <a:gs pos="100000">
              <a:srgbClr val="669900">
                <a:shade val="100000"/>
                <a:satMod val="115000"/>
              </a:srgbClr>
            </a:gs>
          </a:gsLst>
          <a:path path="circle">
            <a:fillToRect l="50000" t="50000" r="50000" b="50000"/>
          </a:path>
          <a:tileRect/>
        </a:gradFill>
      </dgm:spPr>
      <dgm:t>
        <a:bodyPr/>
        <a:lstStyle/>
        <a:p>
          <a:r>
            <a:rPr lang="en-US" sz="1600" b="1" dirty="0" smtClean="0">
              <a:solidFill>
                <a:schemeClr val="bg1"/>
              </a:solidFill>
            </a:rPr>
            <a:t>Building Materials </a:t>
          </a:r>
          <a:r>
            <a:rPr lang="en-US" sz="1600" b="1" dirty="0" err="1" smtClean="0">
              <a:solidFill>
                <a:schemeClr val="bg1"/>
              </a:solidFill>
            </a:rPr>
            <a:t>Mfgrs</a:t>
          </a:r>
          <a:endParaRPr lang="en-US" sz="1600" b="1" dirty="0">
            <a:solidFill>
              <a:schemeClr val="bg1"/>
            </a:solidFill>
          </a:endParaRPr>
        </a:p>
      </dgm:t>
    </dgm:pt>
    <dgm:pt modelId="{7F12D417-7E70-44D3-B6E8-A8EE1241BB46}" type="parTrans" cxnId="{94E49196-AAD5-41F2-8D2E-B0DEF74FCE0A}">
      <dgm:prSet/>
      <dgm:spPr/>
      <dgm:t>
        <a:bodyPr/>
        <a:lstStyle/>
        <a:p>
          <a:endParaRPr lang="en-US"/>
        </a:p>
      </dgm:t>
    </dgm:pt>
    <dgm:pt modelId="{49925334-ABE9-47AA-A50E-BE1226A34503}" type="sibTrans" cxnId="{94E49196-AAD5-41F2-8D2E-B0DEF74FCE0A}">
      <dgm:prSet/>
      <dgm:spPr/>
      <dgm:t>
        <a:bodyPr/>
        <a:lstStyle/>
        <a:p>
          <a:endParaRPr lang="en-US"/>
        </a:p>
      </dgm:t>
    </dgm:pt>
    <dgm:pt modelId="{CF94C169-F61A-4640-B1D5-D6A68B9193DC}">
      <dgm:prSet phldrT="[Text]" custT="1"/>
      <dgm:spPr>
        <a:gradFill flip="none" rotWithShape="0">
          <a:gsLst>
            <a:gs pos="0">
              <a:srgbClr val="669900">
                <a:shade val="30000"/>
                <a:satMod val="115000"/>
              </a:srgbClr>
            </a:gs>
            <a:gs pos="50000">
              <a:srgbClr val="669900">
                <a:shade val="67500"/>
                <a:satMod val="115000"/>
              </a:srgbClr>
            </a:gs>
            <a:gs pos="100000">
              <a:srgbClr val="669900">
                <a:shade val="100000"/>
                <a:satMod val="115000"/>
              </a:srgbClr>
            </a:gs>
          </a:gsLst>
          <a:path path="circle">
            <a:fillToRect l="50000" t="50000" r="50000" b="50000"/>
          </a:path>
          <a:tileRect/>
        </a:gradFill>
      </dgm:spPr>
      <dgm:t>
        <a:bodyPr/>
        <a:lstStyle/>
        <a:p>
          <a:r>
            <a:rPr lang="en-US" sz="1600" b="1" dirty="0" smtClean="0">
              <a:solidFill>
                <a:schemeClr val="bg1"/>
              </a:solidFill>
            </a:rPr>
            <a:t>Architects </a:t>
          </a:r>
          <a:endParaRPr lang="en-US" sz="1600" b="1" dirty="0">
            <a:solidFill>
              <a:schemeClr val="bg1"/>
            </a:solidFill>
          </a:endParaRPr>
        </a:p>
      </dgm:t>
    </dgm:pt>
    <dgm:pt modelId="{3F36B18C-F9C5-435F-B1E5-98BD91BB4A98}" type="parTrans" cxnId="{C425C70F-DBBB-4B77-A882-A992B52C2509}">
      <dgm:prSet/>
      <dgm:spPr/>
      <dgm:t>
        <a:bodyPr/>
        <a:lstStyle/>
        <a:p>
          <a:endParaRPr lang="en-US"/>
        </a:p>
      </dgm:t>
    </dgm:pt>
    <dgm:pt modelId="{FBA62719-D4EF-450F-B622-487B3918E74A}" type="sibTrans" cxnId="{C425C70F-DBBB-4B77-A882-A992B52C2509}">
      <dgm:prSet/>
      <dgm:spPr/>
      <dgm:t>
        <a:bodyPr/>
        <a:lstStyle/>
        <a:p>
          <a:endParaRPr lang="en-US"/>
        </a:p>
      </dgm:t>
    </dgm:pt>
    <dgm:pt modelId="{51153DA7-A176-4E9C-A1F3-3F5A8B0A79BF}">
      <dgm:prSet phldrT="[Text]" custT="1"/>
      <dgm:spPr>
        <a:gradFill flip="none" rotWithShape="0">
          <a:gsLst>
            <a:gs pos="0">
              <a:srgbClr val="669900">
                <a:shade val="30000"/>
                <a:satMod val="115000"/>
              </a:srgbClr>
            </a:gs>
            <a:gs pos="50000">
              <a:srgbClr val="669900">
                <a:shade val="67500"/>
                <a:satMod val="115000"/>
              </a:srgbClr>
            </a:gs>
            <a:gs pos="100000">
              <a:srgbClr val="669900">
                <a:shade val="100000"/>
                <a:satMod val="115000"/>
              </a:srgbClr>
            </a:gs>
          </a:gsLst>
          <a:path path="circle">
            <a:fillToRect l="50000" t="50000" r="50000" b="50000"/>
          </a:path>
          <a:tileRect/>
        </a:gradFill>
      </dgm:spPr>
      <dgm:t>
        <a:bodyPr/>
        <a:lstStyle/>
        <a:p>
          <a:r>
            <a:rPr lang="en-US" sz="1600" b="1" dirty="0" smtClean="0">
              <a:solidFill>
                <a:schemeClr val="bg1"/>
              </a:solidFill>
            </a:rPr>
            <a:t>PV Manufacturers</a:t>
          </a:r>
          <a:endParaRPr lang="en-US" sz="1600" b="1" dirty="0">
            <a:solidFill>
              <a:schemeClr val="bg1"/>
            </a:solidFill>
          </a:endParaRPr>
        </a:p>
      </dgm:t>
    </dgm:pt>
    <dgm:pt modelId="{8E289592-1B21-48D3-B05E-5DC53EA03140}" type="parTrans" cxnId="{8832A586-078A-4938-A530-52220A9DDD64}">
      <dgm:prSet/>
      <dgm:spPr/>
      <dgm:t>
        <a:bodyPr/>
        <a:lstStyle/>
        <a:p>
          <a:endParaRPr lang="en-US"/>
        </a:p>
      </dgm:t>
    </dgm:pt>
    <dgm:pt modelId="{9C67E603-582E-4E2F-BE70-029ED7E1473C}" type="sibTrans" cxnId="{8832A586-078A-4938-A530-52220A9DDD64}">
      <dgm:prSet/>
      <dgm:spPr/>
      <dgm:t>
        <a:bodyPr/>
        <a:lstStyle/>
        <a:p>
          <a:endParaRPr lang="en-US"/>
        </a:p>
      </dgm:t>
    </dgm:pt>
    <dgm:pt modelId="{273D5788-BF4F-4B93-A0D8-252440E2AD28}">
      <dgm:prSet phldrT="[Text]" custT="1"/>
      <dgm:spPr>
        <a:gradFill flip="none" rotWithShape="0">
          <a:gsLst>
            <a:gs pos="0">
              <a:srgbClr val="669900">
                <a:shade val="30000"/>
                <a:satMod val="115000"/>
              </a:srgbClr>
            </a:gs>
            <a:gs pos="50000">
              <a:srgbClr val="669900">
                <a:shade val="67500"/>
                <a:satMod val="115000"/>
              </a:srgbClr>
            </a:gs>
            <a:gs pos="100000">
              <a:srgbClr val="669900">
                <a:shade val="100000"/>
                <a:satMod val="115000"/>
              </a:srgbClr>
            </a:gs>
          </a:gsLst>
          <a:path path="circle">
            <a:fillToRect l="50000" t="50000" r="50000" b="50000"/>
          </a:path>
          <a:tileRect/>
        </a:gradFill>
      </dgm:spPr>
      <dgm:t>
        <a:bodyPr/>
        <a:lstStyle/>
        <a:p>
          <a:r>
            <a:rPr lang="en-US" sz="1600" b="1" dirty="0" smtClean="0">
              <a:solidFill>
                <a:schemeClr val="bg1"/>
              </a:solidFill>
            </a:rPr>
            <a:t>Government support</a:t>
          </a:r>
          <a:endParaRPr lang="en-US" sz="1600" b="1" dirty="0">
            <a:solidFill>
              <a:schemeClr val="bg1"/>
            </a:solidFill>
          </a:endParaRPr>
        </a:p>
      </dgm:t>
    </dgm:pt>
    <dgm:pt modelId="{9030C2A2-DD1B-4425-911A-584D313668AF}" type="parTrans" cxnId="{F86EA1FF-AC49-45C1-9F17-AD2C3A90E1ED}">
      <dgm:prSet/>
      <dgm:spPr/>
      <dgm:t>
        <a:bodyPr/>
        <a:lstStyle/>
        <a:p>
          <a:endParaRPr lang="en-US"/>
        </a:p>
      </dgm:t>
    </dgm:pt>
    <dgm:pt modelId="{9BF073B2-22AF-418B-AF88-BD5BD0919D5D}" type="sibTrans" cxnId="{F86EA1FF-AC49-45C1-9F17-AD2C3A90E1ED}">
      <dgm:prSet/>
      <dgm:spPr/>
      <dgm:t>
        <a:bodyPr/>
        <a:lstStyle/>
        <a:p>
          <a:endParaRPr lang="en-US"/>
        </a:p>
      </dgm:t>
    </dgm:pt>
    <dgm:pt modelId="{1D52BEC8-724A-48EC-AEB3-203B408A4EDE}">
      <dgm:prSet phldrT="[Text]" custT="1"/>
      <dgm:spPr>
        <a:gradFill flip="none" rotWithShape="0">
          <a:gsLst>
            <a:gs pos="0">
              <a:srgbClr val="669900">
                <a:shade val="30000"/>
                <a:satMod val="115000"/>
              </a:srgbClr>
            </a:gs>
            <a:gs pos="50000">
              <a:srgbClr val="669900">
                <a:shade val="67500"/>
                <a:satMod val="115000"/>
              </a:srgbClr>
            </a:gs>
            <a:gs pos="100000">
              <a:srgbClr val="669900">
                <a:shade val="100000"/>
                <a:satMod val="115000"/>
              </a:srgbClr>
            </a:gs>
          </a:gsLst>
          <a:path path="circle">
            <a:fillToRect l="50000" t="50000" r="50000" b="50000"/>
          </a:path>
          <a:tileRect/>
        </a:gradFill>
      </dgm:spPr>
      <dgm:t>
        <a:bodyPr/>
        <a:lstStyle/>
        <a:p>
          <a:r>
            <a:rPr lang="en-US" sz="1600" b="1" dirty="0" smtClean="0">
              <a:solidFill>
                <a:schemeClr val="bg1"/>
              </a:solidFill>
            </a:rPr>
            <a:t>Standards Organizations</a:t>
          </a:r>
          <a:endParaRPr lang="en-US" sz="1600" b="1" dirty="0">
            <a:solidFill>
              <a:schemeClr val="bg1"/>
            </a:solidFill>
          </a:endParaRPr>
        </a:p>
      </dgm:t>
    </dgm:pt>
    <dgm:pt modelId="{B26B985C-CCE2-4202-B906-F5E16B62EEC0}" type="parTrans" cxnId="{2E226DA3-7464-47F1-B88B-2DDF3F1ED640}">
      <dgm:prSet/>
      <dgm:spPr/>
      <dgm:t>
        <a:bodyPr/>
        <a:lstStyle/>
        <a:p>
          <a:endParaRPr lang="en-US"/>
        </a:p>
      </dgm:t>
    </dgm:pt>
    <dgm:pt modelId="{0597B436-05A2-43AE-9019-5DCA41B91803}" type="sibTrans" cxnId="{2E226DA3-7464-47F1-B88B-2DDF3F1ED640}">
      <dgm:prSet/>
      <dgm:spPr/>
      <dgm:t>
        <a:bodyPr/>
        <a:lstStyle/>
        <a:p>
          <a:endParaRPr lang="en-US"/>
        </a:p>
      </dgm:t>
    </dgm:pt>
    <dgm:pt modelId="{B653906E-621E-4A6F-A38F-F80B6CB96AE6}">
      <dgm:prSet phldrT="[Text]" custT="1"/>
      <dgm:spPr>
        <a:gradFill flip="none" rotWithShape="0">
          <a:gsLst>
            <a:gs pos="0">
              <a:srgbClr val="669900">
                <a:shade val="30000"/>
                <a:satMod val="115000"/>
              </a:srgbClr>
            </a:gs>
            <a:gs pos="50000">
              <a:srgbClr val="669900">
                <a:shade val="67500"/>
                <a:satMod val="115000"/>
              </a:srgbClr>
            </a:gs>
            <a:gs pos="100000">
              <a:srgbClr val="669900">
                <a:shade val="100000"/>
                <a:satMod val="115000"/>
              </a:srgbClr>
            </a:gs>
          </a:gsLst>
          <a:path path="circle">
            <a:fillToRect l="50000" t="50000" r="50000" b="50000"/>
          </a:path>
          <a:tileRect/>
        </a:gradFill>
      </dgm:spPr>
      <dgm:t>
        <a:bodyPr/>
        <a:lstStyle/>
        <a:p>
          <a:r>
            <a:rPr lang="en-US" sz="1600" b="1" dirty="0" smtClean="0">
              <a:solidFill>
                <a:schemeClr val="bg1"/>
              </a:solidFill>
            </a:rPr>
            <a:t>Trades</a:t>
          </a:r>
          <a:endParaRPr lang="en-US" sz="1600" b="1" dirty="0">
            <a:solidFill>
              <a:schemeClr val="bg1"/>
            </a:solidFill>
          </a:endParaRPr>
        </a:p>
      </dgm:t>
    </dgm:pt>
    <dgm:pt modelId="{BFCDDD78-553F-4301-85B3-930EB9AFC078}" type="parTrans" cxnId="{02B2DAE8-F7CB-40B6-9BF7-5361852E2599}">
      <dgm:prSet/>
      <dgm:spPr/>
      <dgm:t>
        <a:bodyPr/>
        <a:lstStyle/>
        <a:p>
          <a:endParaRPr lang="en-US"/>
        </a:p>
      </dgm:t>
    </dgm:pt>
    <dgm:pt modelId="{B2916436-8FFA-4A02-84F0-48BEB1857251}" type="sibTrans" cxnId="{02B2DAE8-F7CB-40B6-9BF7-5361852E2599}">
      <dgm:prSet/>
      <dgm:spPr/>
      <dgm:t>
        <a:bodyPr/>
        <a:lstStyle/>
        <a:p>
          <a:endParaRPr lang="en-US"/>
        </a:p>
      </dgm:t>
    </dgm:pt>
    <dgm:pt modelId="{C048F371-84D6-4622-9288-CAC38E637596}" type="pres">
      <dgm:prSet presAssocID="{75EB7769-1809-4134-AB77-395EEE027795}" presName="Name0" presStyleCnt="0">
        <dgm:presLayoutVars>
          <dgm:chMax val="1"/>
          <dgm:dir/>
          <dgm:animLvl val="ctr"/>
          <dgm:resizeHandles val="exact"/>
        </dgm:presLayoutVars>
      </dgm:prSet>
      <dgm:spPr/>
      <dgm:t>
        <a:bodyPr/>
        <a:lstStyle/>
        <a:p>
          <a:endParaRPr lang="en-US"/>
        </a:p>
      </dgm:t>
    </dgm:pt>
    <dgm:pt modelId="{A4ED8BE0-B625-4431-A9F8-134F6F658CB3}" type="pres">
      <dgm:prSet presAssocID="{9D147532-27FC-4F91-920A-F3146A3A9D9F}" presName="centerShape" presStyleLbl="node0" presStyleIdx="0" presStyleCnt="1" custScaleX="121472"/>
      <dgm:spPr/>
      <dgm:t>
        <a:bodyPr/>
        <a:lstStyle/>
        <a:p>
          <a:endParaRPr lang="en-US"/>
        </a:p>
      </dgm:t>
    </dgm:pt>
    <dgm:pt modelId="{C27FC2BC-6AD1-4D3E-A13C-3777BC81DCD1}" type="pres">
      <dgm:prSet presAssocID="{F9DD088D-15CF-458B-A22A-48483EDA8F5E}" presName="node" presStyleLbl="node1" presStyleIdx="0" presStyleCnt="8" custScaleX="150871">
        <dgm:presLayoutVars>
          <dgm:bulletEnabled val="1"/>
        </dgm:presLayoutVars>
      </dgm:prSet>
      <dgm:spPr/>
      <dgm:t>
        <a:bodyPr/>
        <a:lstStyle/>
        <a:p>
          <a:endParaRPr lang="en-US"/>
        </a:p>
      </dgm:t>
    </dgm:pt>
    <dgm:pt modelId="{C9E4D900-A937-49C9-8F10-5B020B6B489C}" type="pres">
      <dgm:prSet presAssocID="{F9DD088D-15CF-458B-A22A-48483EDA8F5E}" presName="dummy" presStyleCnt="0"/>
      <dgm:spPr/>
      <dgm:t>
        <a:bodyPr/>
        <a:lstStyle/>
        <a:p>
          <a:endParaRPr lang="en-US"/>
        </a:p>
      </dgm:t>
    </dgm:pt>
    <dgm:pt modelId="{8D8E7724-45F6-4C6E-80A3-0F892993D467}" type="pres">
      <dgm:prSet presAssocID="{CFAB1657-64B0-4ACD-B555-1B54FD99FFBA}" presName="sibTrans" presStyleLbl="sibTrans2D1" presStyleIdx="0" presStyleCnt="8"/>
      <dgm:spPr/>
      <dgm:t>
        <a:bodyPr/>
        <a:lstStyle/>
        <a:p>
          <a:endParaRPr lang="en-US"/>
        </a:p>
      </dgm:t>
    </dgm:pt>
    <dgm:pt modelId="{FB4C1ECC-2451-4881-ABA2-E9FC3A0D696F}" type="pres">
      <dgm:prSet presAssocID="{0CE375BB-BCCB-473D-8DE7-78493FD75120}" presName="node" presStyleLbl="node1" presStyleIdx="1" presStyleCnt="8" custScaleX="186254" custRadScaleRad="104964" custRadScaleInc="39421">
        <dgm:presLayoutVars>
          <dgm:bulletEnabled val="1"/>
        </dgm:presLayoutVars>
      </dgm:prSet>
      <dgm:spPr/>
      <dgm:t>
        <a:bodyPr/>
        <a:lstStyle/>
        <a:p>
          <a:endParaRPr lang="en-US"/>
        </a:p>
      </dgm:t>
    </dgm:pt>
    <dgm:pt modelId="{744D6038-CD90-4256-9182-D8995339386E}" type="pres">
      <dgm:prSet presAssocID="{0CE375BB-BCCB-473D-8DE7-78493FD75120}" presName="dummy" presStyleCnt="0"/>
      <dgm:spPr/>
      <dgm:t>
        <a:bodyPr/>
        <a:lstStyle/>
        <a:p>
          <a:endParaRPr lang="en-US"/>
        </a:p>
      </dgm:t>
    </dgm:pt>
    <dgm:pt modelId="{1FD5D95D-A356-4825-A155-9F066330E315}" type="pres">
      <dgm:prSet presAssocID="{67476367-727F-4531-98EE-A7B059064317}" presName="sibTrans" presStyleLbl="sibTrans2D1" presStyleIdx="1" presStyleCnt="8"/>
      <dgm:spPr/>
      <dgm:t>
        <a:bodyPr/>
        <a:lstStyle/>
        <a:p>
          <a:endParaRPr lang="en-US"/>
        </a:p>
      </dgm:t>
    </dgm:pt>
    <dgm:pt modelId="{110E1BC9-CD0C-475B-8B0B-B034CA4CF118}" type="pres">
      <dgm:prSet presAssocID="{B653906E-621E-4A6F-A38F-F80B6CB96AE6}" presName="node" presStyleLbl="node1" presStyleIdx="2" presStyleCnt="8" custScaleX="138821" custRadScaleRad="130024" custRadScaleInc="-3328">
        <dgm:presLayoutVars>
          <dgm:bulletEnabled val="1"/>
        </dgm:presLayoutVars>
      </dgm:prSet>
      <dgm:spPr/>
      <dgm:t>
        <a:bodyPr/>
        <a:lstStyle/>
        <a:p>
          <a:endParaRPr lang="en-US"/>
        </a:p>
      </dgm:t>
    </dgm:pt>
    <dgm:pt modelId="{FF058D52-6F8F-4F28-81E4-EB450A8E34B3}" type="pres">
      <dgm:prSet presAssocID="{B653906E-621E-4A6F-A38F-F80B6CB96AE6}" presName="dummy" presStyleCnt="0"/>
      <dgm:spPr/>
      <dgm:t>
        <a:bodyPr/>
        <a:lstStyle/>
        <a:p>
          <a:endParaRPr lang="en-US"/>
        </a:p>
      </dgm:t>
    </dgm:pt>
    <dgm:pt modelId="{8DD6C133-A297-40AC-A37F-E94A698E70D0}" type="pres">
      <dgm:prSet presAssocID="{B2916436-8FFA-4A02-84F0-48BEB1857251}" presName="sibTrans" presStyleLbl="sibTrans2D1" presStyleIdx="2" presStyleCnt="8"/>
      <dgm:spPr/>
      <dgm:t>
        <a:bodyPr/>
        <a:lstStyle/>
        <a:p>
          <a:endParaRPr lang="en-US"/>
        </a:p>
      </dgm:t>
    </dgm:pt>
    <dgm:pt modelId="{3EA2417E-4E9F-444F-80AF-0410EA86E58B}" type="pres">
      <dgm:prSet presAssocID="{434AB9FC-310F-4E29-B015-6EB792CD15DC}" presName="node" presStyleLbl="node1" presStyleIdx="3" presStyleCnt="8" custScaleX="185563" custRadScaleRad="109369" custRadScaleInc="-76034">
        <dgm:presLayoutVars>
          <dgm:bulletEnabled val="1"/>
        </dgm:presLayoutVars>
      </dgm:prSet>
      <dgm:spPr/>
      <dgm:t>
        <a:bodyPr/>
        <a:lstStyle/>
        <a:p>
          <a:endParaRPr lang="en-US"/>
        </a:p>
      </dgm:t>
    </dgm:pt>
    <dgm:pt modelId="{D4937C50-3521-478E-B3E7-9DECED11B5F6}" type="pres">
      <dgm:prSet presAssocID="{434AB9FC-310F-4E29-B015-6EB792CD15DC}" presName="dummy" presStyleCnt="0"/>
      <dgm:spPr/>
      <dgm:t>
        <a:bodyPr/>
        <a:lstStyle/>
        <a:p>
          <a:endParaRPr lang="en-US"/>
        </a:p>
      </dgm:t>
    </dgm:pt>
    <dgm:pt modelId="{E22CEB21-FC5B-4ACA-BDC0-52D3959961B6}" type="pres">
      <dgm:prSet presAssocID="{49925334-ABE9-47AA-A50E-BE1226A34503}" presName="sibTrans" presStyleLbl="sibTrans2D1" presStyleIdx="3" presStyleCnt="8"/>
      <dgm:spPr/>
      <dgm:t>
        <a:bodyPr/>
        <a:lstStyle/>
        <a:p>
          <a:endParaRPr lang="en-US"/>
        </a:p>
      </dgm:t>
    </dgm:pt>
    <dgm:pt modelId="{5F417946-55A6-4A96-BB2D-8CE37441C540}" type="pres">
      <dgm:prSet presAssocID="{CF94C169-F61A-4640-B1D5-D6A68B9193DC}" presName="node" presStyleLbl="node1" presStyleIdx="4" presStyleCnt="8" custScaleX="182867" custRadScaleRad="99434">
        <dgm:presLayoutVars>
          <dgm:bulletEnabled val="1"/>
        </dgm:presLayoutVars>
      </dgm:prSet>
      <dgm:spPr/>
      <dgm:t>
        <a:bodyPr/>
        <a:lstStyle/>
        <a:p>
          <a:endParaRPr lang="en-US"/>
        </a:p>
      </dgm:t>
    </dgm:pt>
    <dgm:pt modelId="{2A64A132-5FFB-4A8A-AB46-ED366EFE2C54}" type="pres">
      <dgm:prSet presAssocID="{CF94C169-F61A-4640-B1D5-D6A68B9193DC}" presName="dummy" presStyleCnt="0"/>
      <dgm:spPr/>
      <dgm:t>
        <a:bodyPr/>
        <a:lstStyle/>
        <a:p>
          <a:endParaRPr lang="en-US"/>
        </a:p>
      </dgm:t>
    </dgm:pt>
    <dgm:pt modelId="{CE92B932-F438-4EC7-8FEE-626335694260}" type="pres">
      <dgm:prSet presAssocID="{FBA62719-D4EF-450F-B622-487B3918E74A}" presName="sibTrans" presStyleLbl="sibTrans2D1" presStyleIdx="4" presStyleCnt="8"/>
      <dgm:spPr/>
      <dgm:t>
        <a:bodyPr/>
        <a:lstStyle/>
        <a:p>
          <a:endParaRPr lang="en-US"/>
        </a:p>
      </dgm:t>
    </dgm:pt>
    <dgm:pt modelId="{A356135D-2928-4C45-9EA1-AF287B9E48B0}" type="pres">
      <dgm:prSet presAssocID="{51153DA7-A176-4E9C-A1F3-3F5A8B0A79BF}" presName="node" presStyleLbl="node1" presStyleIdx="5" presStyleCnt="8" custScaleX="186242" custRadScaleRad="106815" custRadScaleInc="57504">
        <dgm:presLayoutVars>
          <dgm:bulletEnabled val="1"/>
        </dgm:presLayoutVars>
      </dgm:prSet>
      <dgm:spPr/>
      <dgm:t>
        <a:bodyPr/>
        <a:lstStyle/>
        <a:p>
          <a:endParaRPr lang="en-US"/>
        </a:p>
      </dgm:t>
    </dgm:pt>
    <dgm:pt modelId="{528D213E-2EA3-4EEB-9C07-1EC572C8FDEB}" type="pres">
      <dgm:prSet presAssocID="{51153DA7-A176-4E9C-A1F3-3F5A8B0A79BF}" presName="dummy" presStyleCnt="0"/>
      <dgm:spPr/>
      <dgm:t>
        <a:bodyPr/>
        <a:lstStyle/>
        <a:p>
          <a:endParaRPr lang="en-US"/>
        </a:p>
      </dgm:t>
    </dgm:pt>
    <dgm:pt modelId="{F7D54E9B-4E10-421A-8927-551209874860}" type="pres">
      <dgm:prSet presAssocID="{9C67E603-582E-4E2F-BE70-029ED7E1473C}" presName="sibTrans" presStyleLbl="sibTrans2D1" presStyleIdx="5" presStyleCnt="8"/>
      <dgm:spPr/>
      <dgm:t>
        <a:bodyPr/>
        <a:lstStyle/>
        <a:p>
          <a:endParaRPr lang="en-US"/>
        </a:p>
      </dgm:t>
    </dgm:pt>
    <dgm:pt modelId="{2979C421-C40E-497A-B905-B40EAF1B4D78}" type="pres">
      <dgm:prSet presAssocID="{273D5788-BF4F-4B93-A0D8-252440E2AD28}" presName="node" presStyleLbl="node1" presStyleIdx="6" presStyleCnt="8" custScaleX="159993" custRadScaleRad="127758" custRadScaleInc="-3387">
        <dgm:presLayoutVars>
          <dgm:bulletEnabled val="1"/>
        </dgm:presLayoutVars>
      </dgm:prSet>
      <dgm:spPr/>
      <dgm:t>
        <a:bodyPr/>
        <a:lstStyle/>
        <a:p>
          <a:endParaRPr lang="en-US"/>
        </a:p>
      </dgm:t>
    </dgm:pt>
    <dgm:pt modelId="{0A7160D1-B052-41D9-ACA2-AB81593D3155}" type="pres">
      <dgm:prSet presAssocID="{273D5788-BF4F-4B93-A0D8-252440E2AD28}" presName="dummy" presStyleCnt="0"/>
      <dgm:spPr/>
      <dgm:t>
        <a:bodyPr/>
        <a:lstStyle/>
        <a:p>
          <a:endParaRPr lang="en-US"/>
        </a:p>
      </dgm:t>
    </dgm:pt>
    <dgm:pt modelId="{485DB17E-9004-4F1D-8D5F-FE0626323A39}" type="pres">
      <dgm:prSet presAssocID="{9BF073B2-22AF-418B-AF88-BD5BD0919D5D}" presName="sibTrans" presStyleLbl="sibTrans2D1" presStyleIdx="6" presStyleCnt="8"/>
      <dgm:spPr/>
      <dgm:t>
        <a:bodyPr/>
        <a:lstStyle/>
        <a:p>
          <a:endParaRPr lang="en-US"/>
        </a:p>
      </dgm:t>
    </dgm:pt>
    <dgm:pt modelId="{B9E4B0C2-1505-4524-B045-B56191354E89}" type="pres">
      <dgm:prSet presAssocID="{1D52BEC8-724A-48EC-AEB3-203B408A4EDE}" presName="node" presStyleLbl="node1" presStyleIdx="7" presStyleCnt="8" custScaleX="182658" custRadScaleRad="105687" custRadScaleInc="-49351">
        <dgm:presLayoutVars>
          <dgm:bulletEnabled val="1"/>
        </dgm:presLayoutVars>
      </dgm:prSet>
      <dgm:spPr/>
      <dgm:t>
        <a:bodyPr/>
        <a:lstStyle/>
        <a:p>
          <a:endParaRPr lang="en-US"/>
        </a:p>
      </dgm:t>
    </dgm:pt>
    <dgm:pt modelId="{C15FA7BD-8184-41F0-AE17-1351C142C9BF}" type="pres">
      <dgm:prSet presAssocID="{1D52BEC8-724A-48EC-AEB3-203B408A4EDE}" presName="dummy" presStyleCnt="0"/>
      <dgm:spPr/>
      <dgm:t>
        <a:bodyPr/>
        <a:lstStyle/>
        <a:p>
          <a:endParaRPr lang="en-US"/>
        </a:p>
      </dgm:t>
    </dgm:pt>
    <dgm:pt modelId="{FF6D06B8-0B10-4AA1-92C0-806CE5D7389F}" type="pres">
      <dgm:prSet presAssocID="{0597B436-05A2-43AE-9019-5DCA41B91803}" presName="sibTrans" presStyleLbl="sibTrans2D1" presStyleIdx="7" presStyleCnt="8"/>
      <dgm:spPr/>
      <dgm:t>
        <a:bodyPr/>
        <a:lstStyle/>
        <a:p>
          <a:endParaRPr lang="en-US"/>
        </a:p>
      </dgm:t>
    </dgm:pt>
  </dgm:ptLst>
  <dgm:cxnLst>
    <dgm:cxn modelId="{E10A189D-456F-4F92-A156-E745D06D96C7}" type="presOf" srcId="{273D5788-BF4F-4B93-A0D8-252440E2AD28}" destId="{2979C421-C40E-497A-B905-B40EAF1B4D78}" srcOrd="0" destOrd="0" presId="urn:microsoft.com/office/officeart/2005/8/layout/radial6"/>
    <dgm:cxn modelId="{6DC1C36F-825E-47FC-957B-BC40B61ABECC}" type="presOf" srcId="{B653906E-621E-4A6F-A38F-F80B6CB96AE6}" destId="{110E1BC9-CD0C-475B-8B0B-B034CA4CF118}" srcOrd="0" destOrd="0" presId="urn:microsoft.com/office/officeart/2005/8/layout/radial6"/>
    <dgm:cxn modelId="{DA945823-2028-40ED-93A9-5725AB1DED57}" type="presOf" srcId="{51153DA7-A176-4E9C-A1F3-3F5A8B0A79BF}" destId="{A356135D-2928-4C45-9EA1-AF287B9E48B0}" srcOrd="0" destOrd="0" presId="urn:microsoft.com/office/officeart/2005/8/layout/radial6"/>
    <dgm:cxn modelId="{19922712-E72C-402D-BB62-97890BFB6DBF}" type="presOf" srcId="{CFAB1657-64B0-4ACD-B555-1B54FD99FFBA}" destId="{8D8E7724-45F6-4C6E-80A3-0F892993D467}" srcOrd="0" destOrd="0" presId="urn:microsoft.com/office/officeart/2005/8/layout/radial6"/>
    <dgm:cxn modelId="{DBA599A6-A74B-4A28-A430-060BEEBFD10D}" type="presOf" srcId="{F9DD088D-15CF-458B-A22A-48483EDA8F5E}" destId="{C27FC2BC-6AD1-4D3E-A13C-3777BC81DCD1}" srcOrd="0" destOrd="0" presId="urn:microsoft.com/office/officeart/2005/8/layout/radial6"/>
    <dgm:cxn modelId="{CA802F28-E5EA-4B4A-AFF2-8779F6AE1013}" type="presOf" srcId="{FBA62719-D4EF-450F-B622-487B3918E74A}" destId="{CE92B932-F438-4EC7-8FEE-626335694260}" srcOrd="0" destOrd="0" presId="urn:microsoft.com/office/officeart/2005/8/layout/radial6"/>
    <dgm:cxn modelId="{94E49196-AAD5-41F2-8D2E-B0DEF74FCE0A}" srcId="{9D147532-27FC-4F91-920A-F3146A3A9D9F}" destId="{434AB9FC-310F-4E29-B015-6EB792CD15DC}" srcOrd="3" destOrd="0" parTransId="{7F12D417-7E70-44D3-B6E8-A8EE1241BB46}" sibTransId="{49925334-ABE9-47AA-A50E-BE1226A34503}"/>
    <dgm:cxn modelId="{FED62B46-8C4B-41E5-A829-A2D7268F33B8}" type="presOf" srcId="{0597B436-05A2-43AE-9019-5DCA41B91803}" destId="{FF6D06B8-0B10-4AA1-92C0-806CE5D7389F}" srcOrd="0" destOrd="0" presId="urn:microsoft.com/office/officeart/2005/8/layout/radial6"/>
    <dgm:cxn modelId="{5FA93197-D055-4311-B27F-EB75C7C4FBCB}" type="presOf" srcId="{9C67E603-582E-4E2F-BE70-029ED7E1473C}" destId="{F7D54E9B-4E10-421A-8927-551209874860}" srcOrd="0" destOrd="0" presId="urn:microsoft.com/office/officeart/2005/8/layout/radial6"/>
    <dgm:cxn modelId="{231473EA-4AF2-48B5-A418-01264B5E7834}" type="presOf" srcId="{1D52BEC8-724A-48EC-AEB3-203B408A4EDE}" destId="{B9E4B0C2-1505-4524-B045-B56191354E89}" srcOrd="0" destOrd="0" presId="urn:microsoft.com/office/officeart/2005/8/layout/radial6"/>
    <dgm:cxn modelId="{0FCF311D-D0F6-4338-AE51-48A34D490D5C}" srcId="{75EB7769-1809-4134-AB77-395EEE027795}" destId="{9D147532-27FC-4F91-920A-F3146A3A9D9F}" srcOrd="0" destOrd="0" parTransId="{067CEA1F-324C-4E2F-98DA-8BF67CAF3107}" sibTransId="{4AA86235-B247-4776-AC31-3F4001611B3A}"/>
    <dgm:cxn modelId="{1C7DC226-3CD1-4EBB-B295-DC9F279E6430}" srcId="{9D147532-27FC-4F91-920A-F3146A3A9D9F}" destId="{0CE375BB-BCCB-473D-8DE7-78493FD75120}" srcOrd="1" destOrd="0" parTransId="{68DA12CE-A675-4E12-95FE-22DF0C845A76}" sibTransId="{67476367-727F-4531-98EE-A7B059064317}"/>
    <dgm:cxn modelId="{823CF46E-BCA6-4A28-89B9-F157508EFD78}" type="presOf" srcId="{B2916436-8FFA-4A02-84F0-48BEB1857251}" destId="{8DD6C133-A297-40AC-A37F-E94A698E70D0}" srcOrd="0" destOrd="0" presId="urn:microsoft.com/office/officeart/2005/8/layout/radial6"/>
    <dgm:cxn modelId="{2E226DA3-7464-47F1-B88B-2DDF3F1ED640}" srcId="{9D147532-27FC-4F91-920A-F3146A3A9D9F}" destId="{1D52BEC8-724A-48EC-AEB3-203B408A4EDE}" srcOrd="7" destOrd="0" parTransId="{B26B985C-CCE2-4202-B906-F5E16B62EEC0}" sibTransId="{0597B436-05A2-43AE-9019-5DCA41B91803}"/>
    <dgm:cxn modelId="{95CE25B1-5D4D-4C37-9D4C-05926B103CD9}" type="presOf" srcId="{67476367-727F-4531-98EE-A7B059064317}" destId="{1FD5D95D-A356-4825-A155-9F066330E315}" srcOrd="0" destOrd="0" presId="urn:microsoft.com/office/officeart/2005/8/layout/radial6"/>
    <dgm:cxn modelId="{1BD605EE-586A-400C-97C4-BE452747460D}" srcId="{9D147532-27FC-4F91-920A-F3146A3A9D9F}" destId="{F9DD088D-15CF-458B-A22A-48483EDA8F5E}" srcOrd="0" destOrd="0" parTransId="{02604C72-6399-48C7-B7F9-33FCD7D11ACF}" sibTransId="{CFAB1657-64B0-4ACD-B555-1B54FD99FFBA}"/>
    <dgm:cxn modelId="{86B02EFD-6725-4EC7-9957-58013F213B6F}" type="presOf" srcId="{434AB9FC-310F-4E29-B015-6EB792CD15DC}" destId="{3EA2417E-4E9F-444F-80AF-0410EA86E58B}" srcOrd="0" destOrd="0" presId="urn:microsoft.com/office/officeart/2005/8/layout/radial6"/>
    <dgm:cxn modelId="{80C26D1F-3C2F-4F2C-B74E-9B1CFC362182}" type="presOf" srcId="{CF94C169-F61A-4640-B1D5-D6A68B9193DC}" destId="{5F417946-55A6-4A96-BB2D-8CE37441C540}" srcOrd="0" destOrd="0" presId="urn:microsoft.com/office/officeart/2005/8/layout/radial6"/>
    <dgm:cxn modelId="{EED6911E-B4E3-4317-85D4-4CC102F5F5DE}" type="presOf" srcId="{49925334-ABE9-47AA-A50E-BE1226A34503}" destId="{E22CEB21-FC5B-4ACA-BDC0-52D3959961B6}" srcOrd="0" destOrd="0" presId="urn:microsoft.com/office/officeart/2005/8/layout/radial6"/>
    <dgm:cxn modelId="{A89D697C-1039-4BDD-9520-F973ADE7F9E4}" type="presOf" srcId="{75EB7769-1809-4134-AB77-395EEE027795}" destId="{C048F371-84D6-4622-9288-CAC38E637596}" srcOrd="0" destOrd="0" presId="urn:microsoft.com/office/officeart/2005/8/layout/radial6"/>
    <dgm:cxn modelId="{F86EA1FF-AC49-45C1-9F17-AD2C3A90E1ED}" srcId="{9D147532-27FC-4F91-920A-F3146A3A9D9F}" destId="{273D5788-BF4F-4B93-A0D8-252440E2AD28}" srcOrd="6" destOrd="0" parTransId="{9030C2A2-DD1B-4425-911A-584D313668AF}" sibTransId="{9BF073B2-22AF-418B-AF88-BD5BD0919D5D}"/>
    <dgm:cxn modelId="{02B2DAE8-F7CB-40B6-9BF7-5361852E2599}" srcId="{9D147532-27FC-4F91-920A-F3146A3A9D9F}" destId="{B653906E-621E-4A6F-A38F-F80B6CB96AE6}" srcOrd="2" destOrd="0" parTransId="{BFCDDD78-553F-4301-85B3-930EB9AFC078}" sibTransId="{B2916436-8FFA-4A02-84F0-48BEB1857251}"/>
    <dgm:cxn modelId="{C425C70F-DBBB-4B77-A882-A992B52C2509}" srcId="{9D147532-27FC-4F91-920A-F3146A3A9D9F}" destId="{CF94C169-F61A-4640-B1D5-D6A68B9193DC}" srcOrd="4" destOrd="0" parTransId="{3F36B18C-F9C5-435F-B1E5-98BD91BB4A98}" sibTransId="{FBA62719-D4EF-450F-B622-487B3918E74A}"/>
    <dgm:cxn modelId="{8832A586-078A-4938-A530-52220A9DDD64}" srcId="{9D147532-27FC-4F91-920A-F3146A3A9D9F}" destId="{51153DA7-A176-4E9C-A1F3-3F5A8B0A79BF}" srcOrd="5" destOrd="0" parTransId="{8E289592-1B21-48D3-B05E-5DC53EA03140}" sibTransId="{9C67E603-582E-4E2F-BE70-029ED7E1473C}"/>
    <dgm:cxn modelId="{4BCA370E-3A04-48C3-8D27-513E6666EA1A}" type="presOf" srcId="{0CE375BB-BCCB-473D-8DE7-78493FD75120}" destId="{FB4C1ECC-2451-4881-ABA2-E9FC3A0D696F}" srcOrd="0" destOrd="0" presId="urn:microsoft.com/office/officeart/2005/8/layout/radial6"/>
    <dgm:cxn modelId="{297540D9-3252-42D2-B65C-9551A94EF934}" type="presOf" srcId="{9BF073B2-22AF-418B-AF88-BD5BD0919D5D}" destId="{485DB17E-9004-4F1D-8D5F-FE0626323A39}" srcOrd="0" destOrd="0" presId="urn:microsoft.com/office/officeart/2005/8/layout/radial6"/>
    <dgm:cxn modelId="{6A2B522C-30E0-493B-ADDE-348F01DC715F}" type="presOf" srcId="{9D147532-27FC-4F91-920A-F3146A3A9D9F}" destId="{A4ED8BE0-B625-4431-A9F8-134F6F658CB3}" srcOrd="0" destOrd="0" presId="urn:microsoft.com/office/officeart/2005/8/layout/radial6"/>
    <dgm:cxn modelId="{0D6FDADC-FCAE-4210-9721-C294703A647D}" type="presParOf" srcId="{C048F371-84D6-4622-9288-CAC38E637596}" destId="{A4ED8BE0-B625-4431-A9F8-134F6F658CB3}" srcOrd="0" destOrd="0" presId="urn:microsoft.com/office/officeart/2005/8/layout/radial6"/>
    <dgm:cxn modelId="{62766E8B-F60C-4C4C-8812-11574A401A0D}" type="presParOf" srcId="{C048F371-84D6-4622-9288-CAC38E637596}" destId="{C27FC2BC-6AD1-4D3E-A13C-3777BC81DCD1}" srcOrd="1" destOrd="0" presId="urn:microsoft.com/office/officeart/2005/8/layout/radial6"/>
    <dgm:cxn modelId="{ABED9FEE-065F-4B0D-8EC9-1D427F5008F2}" type="presParOf" srcId="{C048F371-84D6-4622-9288-CAC38E637596}" destId="{C9E4D900-A937-49C9-8F10-5B020B6B489C}" srcOrd="2" destOrd="0" presId="urn:microsoft.com/office/officeart/2005/8/layout/radial6"/>
    <dgm:cxn modelId="{3393E360-3DB0-4AAF-96AE-3886DD29BCCE}" type="presParOf" srcId="{C048F371-84D6-4622-9288-CAC38E637596}" destId="{8D8E7724-45F6-4C6E-80A3-0F892993D467}" srcOrd="3" destOrd="0" presId="urn:microsoft.com/office/officeart/2005/8/layout/radial6"/>
    <dgm:cxn modelId="{27A6449D-8029-4872-8192-DF34F63D3F3D}" type="presParOf" srcId="{C048F371-84D6-4622-9288-CAC38E637596}" destId="{FB4C1ECC-2451-4881-ABA2-E9FC3A0D696F}" srcOrd="4" destOrd="0" presId="urn:microsoft.com/office/officeart/2005/8/layout/radial6"/>
    <dgm:cxn modelId="{9FA3149C-0D92-4E6C-90E4-3814A3AF43E0}" type="presParOf" srcId="{C048F371-84D6-4622-9288-CAC38E637596}" destId="{744D6038-CD90-4256-9182-D8995339386E}" srcOrd="5" destOrd="0" presId="urn:microsoft.com/office/officeart/2005/8/layout/radial6"/>
    <dgm:cxn modelId="{0D5A5FCA-DD8E-489F-9050-7FF124790850}" type="presParOf" srcId="{C048F371-84D6-4622-9288-CAC38E637596}" destId="{1FD5D95D-A356-4825-A155-9F066330E315}" srcOrd="6" destOrd="0" presId="urn:microsoft.com/office/officeart/2005/8/layout/radial6"/>
    <dgm:cxn modelId="{3F4E8A20-0FB3-48DE-95DE-602050622347}" type="presParOf" srcId="{C048F371-84D6-4622-9288-CAC38E637596}" destId="{110E1BC9-CD0C-475B-8B0B-B034CA4CF118}" srcOrd="7" destOrd="0" presId="urn:microsoft.com/office/officeart/2005/8/layout/radial6"/>
    <dgm:cxn modelId="{39250FDC-A2A6-421A-A6DF-138FE1573766}" type="presParOf" srcId="{C048F371-84D6-4622-9288-CAC38E637596}" destId="{FF058D52-6F8F-4F28-81E4-EB450A8E34B3}" srcOrd="8" destOrd="0" presId="urn:microsoft.com/office/officeart/2005/8/layout/radial6"/>
    <dgm:cxn modelId="{0D87A943-F439-4EC2-83BD-09BC3DF1891D}" type="presParOf" srcId="{C048F371-84D6-4622-9288-CAC38E637596}" destId="{8DD6C133-A297-40AC-A37F-E94A698E70D0}" srcOrd="9" destOrd="0" presId="urn:microsoft.com/office/officeart/2005/8/layout/radial6"/>
    <dgm:cxn modelId="{E26C3004-3DD6-474B-A6E3-664C5D77A97F}" type="presParOf" srcId="{C048F371-84D6-4622-9288-CAC38E637596}" destId="{3EA2417E-4E9F-444F-80AF-0410EA86E58B}" srcOrd="10" destOrd="0" presId="urn:microsoft.com/office/officeart/2005/8/layout/radial6"/>
    <dgm:cxn modelId="{95803F2D-99D4-4A42-A174-4D87AC6BF156}" type="presParOf" srcId="{C048F371-84D6-4622-9288-CAC38E637596}" destId="{D4937C50-3521-478E-B3E7-9DECED11B5F6}" srcOrd="11" destOrd="0" presId="urn:microsoft.com/office/officeart/2005/8/layout/radial6"/>
    <dgm:cxn modelId="{D739C774-13AF-4D08-81F5-47A07E59E508}" type="presParOf" srcId="{C048F371-84D6-4622-9288-CAC38E637596}" destId="{E22CEB21-FC5B-4ACA-BDC0-52D3959961B6}" srcOrd="12" destOrd="0" presId="urn:microsoft.com/office/officeart/2005/8/layout/radial6"/>
    <dgm:cxn modelId="{B71AF8BF-E8C0-40E5-99F5-5FB3487079D1}" type="presParOf" srcId="{C048F371-84D6-4622-9288-CAC38E637596}" destId="{5F417946-55A6-4A96-BB2D-8CE37441C540}" srcOrd="13" destOrd="0" presId="urn:microsoft.com/office/officeart/2005/8/layout/radial6"/>
    <dgm:cxn modelId="{EF0B6400-7C3C-4815-B975-0ED100094C8A}" type="presParOf" srcId="{C048F371-84D6-4622-9288-CAC38E637596}" destId="{2A64A132-5FFB-4A8A-AB46-ED366EFE2C54}" srcOrd="14" destOrd="0" presId="urn:microsoft.com/office/officeart/2005/8/layout/radial6"/>
    <dgm:cxn modelId="{04E1DFA9-C497-46DE-8859-467C56B00E61}" type="presParOf" srcId="{C048F371-84D6-4622-9288-CAC38E637596}" destId="{CE92B932-F438-4EC7-8FEE-626335694260}" srcOrd="15" destOrd="0" presId="urn:microsoft.com/office/officeart/2005/8/layout/radial6"/>
    <dgm:cxn modelId="{27171202-C739-4081-8487-25BAAE3C0565}" type="presParOf" srcId="{C048F371-84D6-4622-9288-CAC38E637596}" destId="{A356135D-2928-4C45-9EA1-AF287B9E48B0}" srcOrd="16" destOrd="0" presId="urn:microsoft.com/office/officeart/2005/8/layout/radial6"/>
    <dgm:cxn modelId="{42356C62-8884-4A06-88F2-C069E01005F9}" type="presParOf" srcId="{C048F371-84D6-4622-9288-CAC38E637596}" destId="{528D213E-2EA3-4EEB-9C07-1EC572C8FDEB}" srcOrd="17" destOrd="0" presId="urn:microsoft.com/office/officeart/2005/8/layout/radial6"/>
    <dgm:cxn modelId="{1E094663-6864-45E6-A4CB-43D0B5114AF7}" type="presParOf" srcId="{C048F371-84D6-4622-9288-CAC38E637596}" destId="{F7D54E9B-4E10-421A-8927-551209874860}" srcOrd="18" destOrd="0" presId="urn:microsoft.com/office/officeart/2005/8/layout/radial6"/>
    <dgm:cxn modelId="{41943E7E-5A46-42DA-844A-01F1ADAF9A0A}" type="presParOf" srcId="{C048F371-84D6-4622-9288-CAC38E637596}" destId="{2979C421-C40E-497A-B905-B40EAF1B4D78}" srcOrd="19" destOrd="0" presId="urn:microsoft.com/office/officeart/2005/8/layout/radial6"/>
    <dgm:cxn modelId="{100E9444-AF0A-442B-9F75-CEF291543118}" type="presParOf" srcId="{C048F371-84D6-4622-9288-CAC38E637596}" destId="{0A7160D1-B052-41D9-ACA2-AB81593D3155}" srcOrd="20" destOrd="0" presId="urn:microsoft.com/office/officeart/2005/8/layout/radial6"/>
    <dgm:cxn modelId="{0FAA2B98-E799-40E6-84EB-AA02DA950D7A}" type="presParOf" srcId="{C048F371-84D6-4622-9288-CAC38E637596}" destId="{485DB17E-9004-4F1D-8D5F-FE0626323A39}" srcOrd="21" destOrd="0" presId="urn:microsoft.com/office/officeart/2005/8/layout/radial6"/>
    <dgm:cxn modelId="{A7F3DFD8-FDEE-4AA0-B6D6-62B50739B12C}" type="presParOf" srcId="{C048F371-84D6-4622-9288-CAC38E637596}" destId="{B9E4B0C2-1505-4524-B045-B56191354E89}" srcOrd="22" destOrd="0" presId="urn:microsoft.com/office/officeart/2005/8/layout/radial6"/>
    <dgm:cxn modelId="{533FC552-F046-4846-BFA9-D625B54E7DE4}" type="presParOf" srcId="{C048F371-84D6-4622-9288-CAC38E637596}" destId="{C15FA7BD-8184-41F0-AE17-1351C142C9BF}" srcOrd="23" destOrd="0" presId="urn:microsoft.com/office/officeart/2005/8/layout/radial6"/>
    <dgm:cxn modelId="{767A2DE0-10D5-4C17-AF50-1C7E47609D8A}" type="presParOf" srcId="{C048F371-84D6-4622-9288-CAC38E637596}" destId="{FF6D06B8-0B10-4AA1-92C0-806CE5D7389F}" srcOrd="24" destOrd="0" presId="urn:microsoft.com/office/officeart/2005/8/layout/radial6"/>
  </dgm:cxnLst>
  <dgm:bg/>
  <dgm:whole/>
</dgm:dataModel>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36888" cy="463550"/>
          </a:xfrm>
          <a:prstGeom prst="rect">
            <a:avLst/>
          </a:prstGeom>
          <a:noFill/>
          <a:ln w="12700" cap="sq">
            <a:noFill/>
            <a:miter lim="800000"/>
            <a:headEnd type="none" w="sm" len="sm"/>
            <a:tailEnd type="none" w="sm" len="sm"/>
          </a:ln>
          <a:effectLst/>
        </p:spPr>
        <p:txBody>
          <a:bodyPr vert="horz" wrap="square" lIns="93114" tIns="46557" rIns="93114" bIns="46557" numCol="1" anchor="t" anchorCtr="0" compatLnSpc="1">
            <a:prstTxWarp prst="textNoShape">
              <a:avLst/>
            </a:prstTxWarp>
          </a:bodyPr>
          <a:lstStyle>
            <a:lvl1pPr defTabSz="931307">
              <a:lnSpc>
                <a:spcPct val="100000"/>
              </a:lnSpc>
              <a:spcBef>
                <a:spcPct val="0"/>
              </a:spcBef>
              <a:buFontTx/>
              <a:buNone/>
              <a:defRPr kumimoji="0" sz="1300" b="0">
                <a:latin typeface="Times New Roman" pitchFamily="18" charset="0"/>
              </a:defRPr>
            </a:lvl1pPr>
          </a:lstStyle>
          <a:p>
            <a:pPr>
              <a:defRPr/>
            </a:pPr>
            <a:r>
              <a:rPr lang="en-US"/>
              <a:t>HelioVolt CorporationB.J. Stanbery</a:t>
            </a:r>
          </a:p>
        </p:txBody>
      </p:sp>
      <p:sp>
        <p:nvSpPr>
          <p:cNvPr id="15363" name="Rectangle 3"/>
          <p:cNvSpPr>
            <a:spLocks noGrp="1" noChangeArrowheads="1"/>
          </p:cNvSpPr>
          <p:nvPr>
            <p:ph type="dt" sz="quarter" idx="1"/>
          </p:nvPr>
        </p:nvSpPr>
        <p:spPr bwMode="auto">
          <a:xfrm>
            <a:off x="3970338" y="0"/>
            <a:ext cx="3036887" cy="463550"/>
          </a:xfrm>
          <a:prstGeom prst="rect">
            <a:avLst/>
          </a:prstGeom>
          <a:noFill/>
          <a:ln w="12700" cap="sq">
            <a:noFill/>
            <a:miter lim="800000"/>
            <a:headEnd type="none" w="sm" len="sm"/>
            <a:tailEnd type="none" w="sm" len="sm"/>
          </a:ln>
          <a:effectLst/>
        </p:spPr>
        <p:txBody>
          <a:bodyPr vert="horz" wrap="square" lIns="93114" tIns="46557" rIns="93114" bIns="46557" numCol="1" anchor="t" anchorCtr="0" compatLnSpc="1">
            <a:prstTxWarp prst="textNoShape">
              <a:avLst/>
            </a:prstTxWarp>
          </a:bodyPr>
          <a:lstStyle>
            <a:lvl1pPr algn="r" defTabSz="931307">
              <a:lnSpc>
                <a:spcPct val="100000"/>
              </a:lnSpc>
              <a:spcBef>
                <a:spcPct val="0"/>
              </a:spcBef>
              <a:buFontTx/>
              <a:buNone/>
              <a:defRPr kumimoji="0" sz="1300" b="0">
                <a:latin typeface="Times New Roman" pitchFamily="18" charset="0"/>
              </a:defRPr>
            </a:lvl1pPr>
          </a:lstStyle>
          <a:p>
            <a:pPr>
              <a:defRPr/>
            </a:pPr>
            <a:fld id="{E4AF4FDB-A80F-4478-82F2-2E7CCB9D656F}" type="datetime1">
              <a:rPr lang="en-US"/>
              <a:pPr>
                <a:defRPr/>
              </a:pPr>
              <a:t>4/16/2008</a:t>
            </a:fld>
            <a:endParaRPr lang="en-US"/>
          </a:p>
        </p:txBody>
      </p:sp>
      <p:sp>
        <p:nvSpPr>
          <p:cNvPr id="15364" name="Rectangle 4"/>
          <p:cNvSpPr>
            <a:spLocks noGrp="1" noChangeArrowheads="1"/>
          </p:cNvSpPr>
          <p:nvPr>
            <p:ph type="ftr" sz="quarter" idx="2"/>
          </p:nvPr>
        </p:nvSpPr>
        <p:spPr bwMode="auto">
          <a:xfrm>
            <a:off x="0" y="8824913"/>
            <a:ext cx="3036888" cy="463550"/>
          </a:xfrm>
          <a:prstGeom prst="rect">
            <a:avLst/>
          </a:prstGeom>
          <a:noFill/>
          <a:ln w="12700" cap="sq">
            <a:noFill/>
            <a:miter lim="800000"/>
            <a:headEnd type="none" w="sm" len="sm"/>
            <a:tailEnd type="none" w="sm" len="sm"/>
          </a:ln>
          <a:effectLst/>
        </p:spPr>
        <p:txBody>
          <a:bodyPr vert="horz" wrap="square" lIns="93114" tIns="46557" rIns="93114" bIns="46557" numCol="1" anchor="b" anchorCtr="0" compatLnSpc="1">
            <a:prstTxWarp prst="textNoShape">
              <a:avLst/>
            </a:prstTxWarp>
          </a:bodyPr>
          <a:lstStyle>
            <a:lvl1pPr defTabSz="931307">
              <a:lnSpc>
                <a:spcPct val="100000"/>
              </a:lnSpc>
              <a:spcBef>
                <a:spcPct val="0"/>
              </a:spcBef>
              <a:buFontTx/>
              <a:buNone/>
              <a:defRPr kumimoji="0" sz="1300" b="0">
                <a:latin typeface="Times New Roman" pitchFamily="18" charset="0"/>
              </a:defRPr>
            </a:lvl1pPr>
          </a:lstStyle>
          <a:p>
            <a:pPr>
              <a:defRPr/>
            </a:pPr>
            <a:r>
              <a:rPr lang="en-US"/>
              <a:t>HelioVolt Proprietary InformationHelioVolt</a:t>
            </a:r>
          </a:p>
        </p:txBody>
      </p:sp>
      <p:sp>
        <p:nvSpPr>
          <p:cNvPr id="15365" name="Rectangle 5"/>
          <p:cNvSpPr>
            <a:spLocks noGrp="1" noChangeArrowheads="1"/>
          </p:cNvSpPr>
          <p:nvPr>
            <p:ph type="sldNum" sz="quarter" idx="3"/>
          </p:nvPr>
        </p:nvSpPr>
        <p:spPr bwMode="auto">
          <a:xfrm>
            <a:off x="3970338" y="8824913"/>
            <a:ext cx="3036887" cy="463550"/>
          </a:xfrm>
          <a:prstGeom prst="rect">
            <a:avLst/>
          </a:prstGeom>
          <a:noFill/>
          <a:ln w="12700" cap="sq">
            <a:noFill/>
            <a:miter lim="800000"/>
            <a:headEnd type="none" w="sm" len="sm"/>
            <a:tailEnd type="none" w="sm" len="sm"/>
          </a:ln>
          <a:effectLst/>
        </p:spPr>
        <p:txBody>
          <a:bodyPr vert="horz" wrap="square" lIns="93114" tIns="46557" rIns="93114" bIns="46557" numCol="1" anchor="b" anchorCtr="0" compatLnSpc="1">
            <a:prstTxWarp prst="textNoShape">
              <a:avLst/>
            </a:prstTxWarp>
          </a:bodyPr>
          <a:lstStyle>
            <a:lvl1pPr algn="r" defTabSz="931307">
              <a:lnSpc>
                <a:spcPct val="100000"/>
              </a:lnSpc>
              <a:spcBef>
                <a:spcPct val="0"/>
              </a:spcBef>
              <a:buFontTx/>
              <a:buNone/>
              <a:defRPr kumimoji="0" sz="1300" b="0">
                <a:latin typeface="Times New Roman" pitchFamily="18" charset="0"/>
              </a:defRPr>
            </a:lvl1pPr>
          </a:lstStyle>
          <a:p>
            <a:pPr>
              <a:defRPr/>
            </a:pPr>
            <a:fld id="{6756A35B-E61F-4BA8-907C-AB17CBBC7223}"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36888" cy="463550"/>
          </a:xfrm>
          <a:prstGeom prst="rect">
            <a:avLst/>
          </a:prstGeom>
          <a:noFill/>
          <a:ln w="12700" cap="sq">
            <a:noFill/>
            <a:miter lim="800000"/>
            <a:headEnd type="none" w="sm" len="sm"/>
            <a:tailEnd type="none" w="sm" len="sm"/>
          </a:ln>
          <a:effectLst/>
        </p:spPr>
        <p:txBody>
          <a:bodyPr vert="horz" wrap="square" lIns="93114" tIns="46557" rIns="93114" bIns="46557" numCol="1" anchor="t" anchorCtr="0" compatLnSpc="1">
            <a:prstTxWarp prst="textNoShape">
              <a:avLst/>
            </a:prstTxWarp>
          </a:bodyPr>
          <a:lstStyle>
            <a:lvl1pPr defTabSz="931307">
              <a:lnSpc>
                <a:spcPct val="100000"/>
              </a:lnSpc>
              <a:spcBef>
                <a:spcPct val="0"/>
              </a:spcBef>
              <a:buFontTx/>
              <a:buNone/>
              <a:defRPr kumimoji="0" sz="1300" b="0">
                <a:latin typeface="Times New Roman" pitchFamily="18" charset="0"/>
              </a:defRPr>
            </a:lvl1pPr>
          </a:lstStyle>
          <a:p>
            <a:pPr>
              <a:defRPr/>
            </a:pPr>
            <a:r>
              <a:rPr lang="en-US"/>
              <a:t>HelioVolt Corporation</a:t>
            </a:r>
          </a:p>
        </p:txBody>
      </p:sp>
      <p:sp>
        <p:nvSpPr>
          <p:cNvPr id="39939" name="Rectangle 3"/>
          <p:cNvSpPr>
            <a:spLocks noGrp="1" noRot="1" noChangeAspect="1" noChangeArrowheads="1"/>
          </p:cNvSpPr>
          <p:nvPr>
            <p:ph type="sldImg" idx="2"/>
          </p:nvPr>
        </p:nvSpPr>
        <p:spPr bwMode="auto">
          <a:xfrm>
            <a:off x="1182688" y="696913"/>
            <a:ext cx="4641850" cy="3482975"/>
          </a:xfrm>
          <a:prstGeom prst="rect">
            <a:avLst/>
          </a:prstGeom>
          <a:noFill/>
          <a:ln w="9525">
            <a:solidFill>
              <a:srgbClr val="000000"/>
            </a:solidFill>
            <a:miter lim="800000"/>
            <a:headEnd/>
            <a:tailEnd/>
          </a:ln>
        </p:spPr>
      </p:sp>
      <p:sp>
        <p:nvSpPr>
          <p:cNvPr id="2052" name="Rectangle 4"/>
          <p:cNvSpPr>
            <a:spLocks noGrp="1" noChangeArrowheads="1"/>
          </p:cNvSpPr>
          <p:nvPr>
            <p:ph type="body" sz="quarter" idx="3"/>
          </p:nvPr>
        </p:nvSpPr>
        <p:spPr bwMode="auto">
          <a:xfrm>
            <a:off x="933450" y="4411663"/>
            <a:ext cx="5140325" cy="4179887"/>
          </a:xfrm>
          <a:prstGeom prst="rect">
            <a:avLst/>
          </a:prstGeom>
          <a:noFill/>
          <a:ln w="12700" cap="sq">
            <a:noFill/>
            <a:miter lim="800000"/>
            <a:headEnd type="none" w="sm" len="sm"/>
            <a:tailEnd type="none" w="sm" len="sm"/>
          </a:ln>
          <a:effectLst/>
        </p:spPr>
        <p:txBody>
          <a:bodyPr vert="horz" wrap="square" lIns="93114" tIns="46557" rIns="93114" bIns="4655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3" name="Rectangle 5"/>
          <p:cNvSpPr>
            <a:spLocks noGrp="1" noChangeArrowheads="1"/>
          </p:cNvSpPr>
          <p:nvPr>
            <p:ph type="dt" idx="1"/>
          </p:nvPr>
        </p:nvSpPr>
        <p:spPr bwMode="auto">
          <a:xfrm>
            <a:off x="3970338" y="0"/>
            <a:ext cx="3036887" cy="463550"/>
          </a:xfrm>
          <a:prstGeom prst="rect">
            <a:avLst/>
          </a:prstGeom>
          <a:noFill/>
          <a:ln w="12700" cap="sq">
            <a:noFill/>
            <a:miter lim="800000"/>
            <a:headEnd type="none" w="sm" len="sm"/>
            <a:tailEnd type="none" w="sm" len="sm"/>
          </a:ln>
          <a:effectLst/>
        </p:spPr>
        <p:txBody>
          <a:bodyPr vert="horz" wrap="square" lIns="93114" tIns="46557" rIns="93114" bIns="46557" numCol="1" anchor="t" anchorCtr="0" compatLnSpc="1">
            <a:prstTxWarp prst="textNoShape">
              <a:avLst/>
            </a:prstTxWarp>
          </a:bodyPr>
          <a:lstStyle>
            <a:lvl1pPr algn="r" defTabSz="931307">
              <a:lnSpc>
                <a:spcPct val="100000"/>
              </a:lnSpc>
              <a:spcBef>
                <a:spcPct val="0"/>
              </a:spcBef>
              <a:buFontTx/>
              <a:buNone/>
              <a:defRPr kumimoji="0" sz="1300" b="0">
                <a:latin typeface="Times New Roman" pitchFamily="18" charset="0"/>
              </a:defRPr>
            </a:lvl1pPr>
          </a:lstStyle>
          <a:p>
            <a:pPr>
              <a:defRPr/>
            </a:pPr>
            <a:fld id="{4694FDD7-6534-4F16-9B56-08EDDA01A626}" type="datetime1">
              <a:rPr lang="en-US"/>
              <a:pPr>
                <a:defRPr/>
              </a:pPr>
              <a:t>4/16/2008</a:t>
            </a:fld>
            <a:endParaRPr lang="en-US"/>
          </a:p>
        </p:txBody>
      </p:sp>
      <p:sp>
        <p:nvSpPr>
          <p:cNvPr id="2054" name="Rectangle 6"/>
          <p:cNvSpPr>
            <a:spLocks noGrp="1" noChangeArrowheads="1"/>
          </p:cNvSpPr>
          <p:nvPr>
            <p:ph type="ftr" sz="quarter" idx="4"/>
          </p:nvPr>
        </p:nvSpPr>
        <p:spPr bwMode="auto">
          <a:xfrm>
            <a:off x="0" y="8824913"/>
            <a:ext cx="3036888" cy="463550"/>
          </a:xfrm>
          <a:prstGeom prst="rect">
            <a:avLst/>
          </a:prstGeom>
          <a:noFill/>
          <a:ln w="12700" cap="sq">
            <a:noFill/>
            <a:miter lim="800000"/>
            <a:headEnd type="none" w="sm" len="sm"/>
            <a:tailEnd type="none" w="sm" len="sm"/>
          </a:ln>
          <a:effectLst/>
        </p:spPr>
        <p:txBody>
          <a:bodyPr vert="horz" wrap="square" lIns="93114" tIns="46557" rIns="93114" bIns="46557" numCol="1" anchor="b" anchorCtr="0" compatLnSpc="1">
            <a:prstTxWarp prst="textNoShape">
              <a:avLst/>
            </a:prstTxWarp>
          </a:bodyPr>
          <a:lstStyle>
            <a:lvl1pPr defTabSz="931307">
              <a:lnSpc>
                <a:spcPct val="100000"/>
              </a:lnSpc>
              <a:spcBef>
                <a:spcPct val="0"/>
              </a:spcBef>
              <a:buFontTx/>
              <a:buNone/>
              <a:defRPr kumimoji="0" sz="1300" b="0">
                <a:latin typeface="Times New Roman" pitchFamily="18" charset="0"/>
              </a:defRPr>
            </a:lvl1pPr>
          </a:lstStyle>
          <a:p>
            <a:pPr>
              <a:defRPr/>
            </a:pPr>
            <a:r>
              <a:rPr lang="en-US"/>
              <a:t>HelioVolt Proprietary Information</a:t>
            </a:r>
          </a:p>
        </p:txBody>
      </p:sp>
      <p:sp>
        <p:nvSpPr>
          <p:cNvPr id="2055" name="Rectangle 7"/>
          <p:cNvSpPr>
            <a:spLocks noGrp="1" noChangeArrowheads="1"/>
          </p:cNvSpPr>
          <p:nvPr>
            <p:ph type="sldNum" sz="quarter" idx="5"/>
          </p:nvPr>
        </p:nvSpPr>
        <p:spPr bwMode="auto">
          <a:xfrm>
            <a:off x="3970338" y="8824913"/>
            <a:ext cx="3036887" cy="463550"/>
          </a:xfrm>
          <a:prstGeom prst="rect">
            <a:avLst/>
          </a:prstGeom>
          <a:noFill/>
          <a:ln w="12700" cap="sq">
            <a:noFill/>
            <a:miter lim="800000"/>
            <a:headEnd type="none" w="sm" len="sm"/>
            <a:tailEnd type="none" w="sm" len="sm"/>
          </a:ln>
          <a:effectLst/>
        </p:spPr>
        <p:txBody>
          <a:bodyPr vert="horz" wrap="square" lIns="93114" tIns="46557" rIns="93114" bIns="46557" numCol="1" anchor="b" anchorCtr="0" compatLnSpc="1">
            <a:prstTxWarp prst="textNoShape">
              <a:avLst/>
            </a:prstTxWarp>
          </a:bodyPr>
          <a:lstStyle>
            <a:lvl1pPr algn="r" defTabSz="931307">
              <a:lnSpc>
                <a:spcPct val="100000"/>
              </a:lnSpc>
              <a:spcBef>
                <a:spcPct val="0"/>
              </a:spcBef>
              <a:buFontTx/>
              <a:buNone/>
              <a:defRPr kumimoji="0" sz="1300" b="0">
                <a:latin typeface="Times New Roman" pitchFamily="18" charset="0"/>
              </a:defRPr>
            </a:lvl1pPr>
          </a:lstStyle>
          <a:p>
            <a:pPr>
              <a:defRPr/>
            </a:pPr>
            <a:fld id="{48B1A3C5-1523-410F-98C0-05296963ED88}" type="slidenum">
              <a:rPr lang="en-US"/>
              <a:pPr>
                <a:defRPr/>
              </a:pPr>
              <a:t>‹#›</a:t>
            </a:fld>
            <a:endParaRPr lang="en-US"/>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en.wikipedia.org/wiki/Momentum_space" TargetMode="External"/><Relationship Id="rId13" Type="http://schemas.openxmlformats.org/officeDocument/2006/relationships/hyperlink" Target="http://en.wikipedia.org/wiki/Silicon" TargetMode="External"/><Relationship Id="rId3" Type="http://schemas.openxmlformats.org/officeDocument/2006/relationships/hyperlink" Target="http://en.wikipedia.org/wiki/Semiconductor" TargetMode="External"/><Relationship Id="rId7" Type="http://schemas.openxmlformats.org/officeDocument/2006/relationships/hyperlink" Target="http://en.wikipedia.org/wiki/Valence_band" TargetMode="External"/><Relationship Id="rId12" Type="http://schemas.openxmlformats.org/officeDocument/2006/relationships/hyperlink" Target="http://en.wikipedia.org/wiki/Spontaneous_emission" TargetMode="External"/><Relationship Id="rId17" Type="http://schemas.openxmlformats.org/officeDocument/2006/relationships/hyperlink" Target="http://en.wikipedia.org/wiki/Indirect_bandgap" TargetMode="External"/><Relationship Id="rId2" Type="http://schemas.openxmlformats.org/officeDocument/2006/relationships/slide" Target="../slides/slide16.xml"/><Relationship Id="rId16" Type="http://schemas.openxmlformats.org/officeDocument/2006/relationships/hyperlink" Target="http://en.wikipedia.org/wiki/Light_emission" TargetMode="External"/><Relationship Id="rId1" Type="http://schemas.openxmlformats.org/officeDocument/2006/relationships/notesMaster" Target="../notesMasters/notesMaster1.xml"/><Relationship Id="rId6" Type="http://schemas.openxmlformats.org/officeDocument/2006/relationships/hyperlink" Target="http://en.wikipedia.org/wiki/Conduction_band" TargetMode="External"/><Relationship Id="rId11" Type="http://schemas.openxmlformats.org/officeDocument/2006/relationships/hyperlink" Target="http://en.wikipedia.org/wiki/Photon" TargetMode="External"/><Relationship Id="rId5" Type="http://schemas.openxmlformats.org/officeDocument/2006/relationships/hyperlink" Target="http://en.wikipedia.org/wiki/Bandgap" TargetMode="External"/><Relationship Id="rId15" Type="http://schemas.openxmlformats.org/officeDocument/2006/relationships/hyperlink" Target="http://en.wikipedia.org/wiki/Crystallographic_defect" TargetMode="External"/><Relationship Id="rId10" Type="http://schemas.openxmlformats.org/officeDocument/2006/relationships/hyperlink" Target="http://en.wikipedia.org/wiki/Electron_hole" TargetMode="External"/><Relationship Id="rId4" Type="http://schemas.openxmlformats.org/officeDocument/2006/relationships/hyperlink" Target="http://en.wikipedia.org/wiki/Physics" TargetMode="External"/><Relationship Id="rId9" Type="http://schemas.openxmlformats.org/officeDocument/2006/relationships/hyperlink" Target="http://en.wikipedia.org/wiki/Electron" TargetMode="External"/><Relationship Id="rId14" Type="http://schemas.openxmlformats.org/officeDocument/2006/relationships/hyperlink" Target="http://en.wikipedia.org/wiki/Phonon"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noFill/>
        </p:spPr>
        <p:txBody>
          <a:bodyPr/>
          <a:lstStyle/>
          <a:p>
            <a:pPr defTabSz="928688"/>
            <a:r>
              <a:rPr lang="en-US" smtClean="0"/>
              <a:t>HelioVolt Corporation</a:t>
            </a:r>
          </a:p>
        </p:txBody>
      </p:sp>
      <p:sp>
        <p:nvSpPr>
          <p:cNvPr id="40963" name="Rectangle 5"/>
          <p:cNvSpPr>
            <a:spLocks noGrp="1" noChangeArrowheads="1"/>
          </p:cNvSpPr>
          <p:nvPr>
            <p:ph type="dt" sz="quarter" idx="1"/>
          </p:nvPr>
        </p:nvSpPr>
        <p:spPr>
          <a:noFill/>
        </p:spPr>
        <p:txBody>
          <a:bodyPr/>
          <a:lstStyle/>
          <a:p>
            <a:pPr defTabSz="928688"/>
            <a:fld id="{D8349CE0-491E-4561-ABB6-D70174889851}" type="datetime1">
              <a:rPr lang="en-US" smtClean="0"/>
              <a:pPr defTabSz="928688"/>
              <a:t>4/16/2008</a:t>
            </a:fld>
            <a:endParaRPr lang="en-US" smtClean="0"/>
          </a:p>
        </p:txBody>
      </p:sp>
      <p:sp>
        <p:nvSpPr>
          <p:cNvPr id="40964" name="Rectangle 6"/>
          <p:cNvSpPr>
            <a:spLocks noGrp="1" noChangeArrowheads="1"/>
          </p:cNvSpPr>
          <p:nvPr>
            <p:ph type="ftr" sz="quarter" idx="4"/>
          </p:nvPr>
        </p:nvSpPr>
        <p:spPr>
          <a:noFill/>
        </p:spPr>
        <p:txBody>
          <a:bodyPr/>
          <a:lstStyle/>
          <a:p>
            <a:pPr defTabSz="928688"/>
            <a:r>
              <a:rPr lang="en-US" smtClean="0"/>
              <a:t>HelioVolt Proprietary Information</a:t>
            </a:r>
          </a:p>
        </p:txBody>
      </p:sp>
      <p:sp>
        <p:nvSpPr>
          <p:cNvPr id="40965" name="Rectangle 7"/>
          <p:cNvSpPr>
            <a:spLocks noGrp="1" noChangeArrowheads="1"/>
          </p:cNvSpPr>
          <p:nvPr>
            <p:ph type="sldNum" sz="quarter" idx="5"/>
          </p:nvPr>
        </p:nvSpPr>
        <p:spPr>
          <a:noFill/>
        </p:spPr>
        <p:txBody>
          <a:bodyPr/>
          <a:lstStyle/>
          <a:p>
            <a:pPr defTabSz="928688"/>
            <a:fld id="{03F1F0BA-04AC-4AF2-AD06-2A45B89D8F64}" type="slidenum">
              <a:rPr lang="en-US" smtClean="0"/>
              <a:pPr defTabSz="928688"/>
              <a:t>1</a:t>
            </a:fld>
            <a:endParaRPr lang="en-US" smtClean="0"/>
          </a:p>
        </p:txBody>
      </p:sp>
      <p:sp>
        <p:nvSpPr>
          <p:cNvPr id="40966" name="Rectangle 2"/>
          <p:cNvSpPr>
            <a:spLocks noGrp="1" noRot="1" noChangeAspect="1" noChangeArrowheads="1" noTextEdit="1"/>
          </p:cNvSpPr>
          <p:nvPr>
            <p:ph type="sldImg"/>
          </p:nvPr>
        </p:nvSpPr>
        <p:spPr>
          <a:xfrm>
            <a:off x="1182688" y="695325"/>
            <a:ext cx="4641850" cy="3482975"/>
          </a:xfrm>
          <a:ln/>
        </p:spPr>
      </p:sp>
      <p:sp>
        <p:nvSpPr>
          <p:cNvPr id="40967" name="Notes Placeholder 7"/>
          <p:cNvSpPr>
            <a:spLocks noGrp="1"/>
          </p:cNvSpPr>
          <p:nvPr/>
        </p:nvSpPr>
        <p:spPr bwMode="auto">
          <a:xfrm>
            <a:off x="933450" y="4411663"/>
            <a:ext cx="5140325" cy="4179887"/>
          </a:xfrm>
          <a:prstGeom prst="rect">
            <a:avLst/>
          </a:prstGeom>
          <a:noFill/>
          <a:ln w="9525">
            <a:noFill/>
            <a:miter lim="800000"/>
            <a:headEnd/>
            <a:tailEnd/>
          </a:ln>
        </p:spPr>
        <p:txBody>
          <a:bodyPr lIns="93114" tIns="46557" rIns="93114" bIns="46557"/>
          <a:lstStyle/>
          <a:p>
            <a:pPr>
              <a:lnSpc>
                <a:spcPct val="100000"/>
              </a:lnSpc>
              <a:spcBef>
                <a:spcPct val="30000"/>
              </a:spcBef>
              <a:buFontTx/>
              <a:buNone/>
            </a:pPr>
            <a:endParaRPr lang="en-US" sz="1200" b="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Header Placeholder 3"/>
          <p:cNvSpPr>
            <a:spLocks noGrp="1"/>
          </p:cNvSpPr>
          <p:nvPr>
            <p:ph type="hdr" sz="quarter"/>
          </p:nvPr>
        </p:nvSpPr>
        <p:spPr>
          <a:noFill/>
        </p:spPr>
        <p:txBody>
          <a:bodyPr/>
          <a:lstStyle/>
          <a:p>
            <a:pPr defTabSz="928688"/>
            <a:r>
              <a:rPr lang="en-US" smtClean="0"/>
              <a:t>HelioVolt Corporation</a:t>
            </a:r>
          </a:p>
        </p:txBody>
      </p:sp>
      <p:sp>
        <p:nvSpPr>
          <p:cNvPr id="47108" name="Date Placeholder 4"/>
          <p:cNvSpPr>
            <a:spLocks noGrp="1"/>
          </p:cNvSpPr>
          <p:nvPr>
            <p:ph type="dt" sz="quarter" idx="1"/>
          </p:nvPr>
        </p:nvSpPr>
        <p:spPr>
          <a:noFill/>
        </p:spPr>
        <p:txBody>
          <a:bodyPr/>
          <a:lstStyle/>
          <a:p>
            <a:pPr defTabSz="928688"/>
            <a:fld id="{77E2C76C-60C3-4729-BEEF-5DCBFE360F11}" type="datetime1">
              <a:rPr lang="en-US" smtClean="0"/>
              <a:pPr defTabSz="928688"/>
              <a:t>4/16/2008</a:t>
            </a:fld>
            <a:endParaRPr lang="en-US" smtClean="0"/>
          </a:p>
        </p:txBody>
      </p:sp>
      <p:sp>
        <p:nvSpPr>
          <p:cNvPr id="47109" name="Footer Placeholder 5"/>
          <p:cNvSpPr>
            <a:spLocks noGrp="1"/>
          </p:cNvSpPr>
          <p:nvPr>
            <p:ph type="ftr" sz="quarter" idx="4"/>
          </p:nvPr>
        </p:nvSpPr>
        <p:spPr>
          <a:noFill/>
        </p:spPr>
        <p:txBody>
          <a:bodyPr/>
          <a:lstStyle/>
          <a:p>
            <a:pPr defTabSz="928688"/>
            <a:r>
              <a:rPr lang="en-US" smtClean="0"/>
              <a:t>HelioVolt Proprietary Information</a:t>
            </a:r>
          </a:p>
        </p:txBody>
      </p:sp>
      <p:sp>
        <p:nvSpPr>
          <p:cNvPr id="47110" name="Slide Number Placeholder 6"/>
          <p:cNvSpPr>
            <a:spLocks noGrp="1"/>
          </p:cNvSpPr>
          <p:nvPr>
            <p:ph type="sldNum" sz="quarter" idx="5"/>
          </p:nvPr>
        </p:nvSpPr>
        <p:spPr>
          <a:noFill/>
        </p:spPr>
        <p:txBody>
          <a:bodyPr/>
          <a:lstStyle/>
          <a:p>
            <a:pPr defTabSz="928688"/>
            <a:fld id="{F6C21FC6-B425-44ED-A6C2-B4AA9CE16162}" type="slidenum">
              <a:rPr lang="en-US" smtClean="0"/>
              <a:pPr defTabSz="928688"/>
              <a:t>10</a:t>
            </a:fld>
            <a:endParaRPr lang="en-US" smtClean="0"/>
          </a:p>
        </p:txBody>
      </p:sp>
      <p:sp>
        <p:nvSpPr>
          <p:cNvPr id="47111" name="Notes Placeholder 7"/>
          <p:cNvSpPr>
            <a:spLocks noGrp="1"/>
          </p:cNvSpPr>
          <p:nvPr/>
        </p:nvSpPr>
        <p:spPr bwMode="auto">
          <a:xfrm>
            <a:off x="933450" y="4411663"/>
            <a:ext cx="5140325" cy="4179887"/>
          </a:xfrm>
          <a:prstGeom prst="rect">
            <a:avLst/>
          </a:prstGeom>
          <a:noFill/>
          <a:ln w="9525">
            <a:noFill/>
            <a:miter lim="800000"/>
            <a:headEnd/>
            <a:tailEnd/>
          </a:ln>
        </p:spPr>
        <p:txBody>
          <a:bodyPr lIns="93114" tIns="46557" rIns="93114" bIns="46557"/>
          <a:lstStyle/>
          <a:p>
            <a:pPr>
              <a:lnSpc>
                <a:spcPct val="100000"/>
              </a:lnSpc>
              <a:spcBef>
                <a:spcPct val="30000"/>
              </a:spcBef>
              <a:buFontTx/>
              <a:buNone/>
            </a:pPr>
            <a:endParaRPr lang="en-US" sz="1200" b="0">
              <a:latin typeface="Times New Roman" pitchFamily="18" charset="0"/>
            </a:endParaRPr>
          </a:p>
        </p:txBody>
      </p:sp>
      <p:sp>
        <p:nvSpPr>
          <p:cNvPr id="8" name="Notes Placeholder 2"/>
          <p:cNvSpPr>
            <a:spLocks noGrp="1"/>
          </p:cNvSpPr>
          <p:nvPr>
            <p:ph type="body" idx="3"/>
          </p:nvPr>
        </p:nvSpPr>
        <p:spPr>
          <a:xfrm>
            <a:off x="866775" y="4506913"/>
            <a:ext cx="5140325" cy="4179887"/>
          </a:xfrm>
        </p:spPr>
        <p:txBody>
          <a:bodyPr>
            <a:normAutofit/>
          </a:bodyPr>
          <a:lstStyle/>
          <a:p>
            <a:r>
              <a:rPr lang="en-US" dirty="0" smtClean="0"/>
              <a:t>White – Installed cost per watt</a:t>
            </a:r>
          </a:p>
          <a:p>
            <a:r>
              <a:rPr lang="en-US" dirty="0" smtClean="0"/>
              <a:t>Yellow - Industry revenue</a:t>
            </a:r>
          </a:p>
          <a:p>
            <a:r>
              <a:rPr lang="en-US" dirty="0" smtClean="0"/>
              <a:t>Blue – Installed GW</a:t>
            </a:r>
          </a:p>
          <a:p>
            <a:r>
              <a:rPr lang="en-US" dirty="0" smtClean="0"/>
              <a:t>It is estimated that $2/W installed is required for grid parity in the US. That number will of course increase as energy costs rise. </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Previous slide was installed price of PV in $/watt. This slide shows just the module cost portion of the price.</a:t>
            </a:r>
          </a:p>
          <a:p>
            <a:endParaRPr lang="en-US" dirty="0" smtClean="0"/>
          </a:p>
          <a:p>
            <a:r>
              <a:rPr lang="en-US" dirty="0" smtClean="0"/>
              <a:t>Learning curve similar to transistors for silicon.</a:t>
            </a:r>
            <a:endParaRPr lang="en-US" dirty="0"/>
          </a:p>
        </p:txBody>
      </p:sp>
      <p:sp>
        <p:nvSpPr>
          <p:cNvPr id="4" name="Header Placeholder 3"/>
          <p:cNvSpPr>
            <a:spLocks noGrp="1"/>
          </p:cNvSpPr>
          <p:nvPr>
            <p:ph type="hdr" sz="quarter" idx="10"/>
          </p:nvPr>
        </p:nvSpPr>
        <p:spPr/>
        <p:txBody>
          <a:bodyPr/>
          <a:lstStyle/>
          <a:p>
            <a:pPr>
              <a:defRPr/>
            </a:pPr>
            <a:r>
              <a:rPr lang="en-US" smtClean="0"/>
              <a:t>HelioVolt Corporation</a:t>
            </a:r>
            <a:endParaRPr lang="en-US"/>
          </a:p>
        </p:txBody>
      </p:sp>
      <p:sp>
        <p:nvSpPr>
          <p:cNvPr id="5" name="Date Placeholder 4"/>
          <p:cNvSpPr>
            <a:spLocks noGrp="1"/>
          </p:cNvSpPr>
          <p:nvPr>
            <p:ph type="dt" idx="11"/>
          </p:nvPr>
        </p:nvSpPr>
        <p:spPr/>
        <p:txBody>
          <a:bodyPr/>
          <a:lstStyle/>
          <a:p>
            <a:pPr>
              <a:defRPr/>
            </a:pPr>
            <a:fld id="{4694FDD7-6534-4F16-9B56-08EDDA01A626}" type="datetime1">
              <a:rPr lang="en-US" smtClean="0"/>
              <a:pPr>
                <a:defRPr/>
              </a:pPr>
              <a:t>4/16/2008</a:t>
            </a:fld>
            <a:endParaRPr lang="en-US"/>
          </a:p>
        </p:txBody>
      </p:sp>
      <p:sp>
        <p:nvSpPr>
          <p:cNvPr id="6" name="Footer Placeholder 5"/>
          <p:cNvSpPr>
            <a:spLocks noGrp="1"/>
          </p:cNvSpPr>
          <p:nvPr>
            <p:ph type="ftr" sz="quarter" idx="12"/>
          </p:nvPr>
        </p:nvSpPr>
        <p:spPr/>
        <p:txBody>
          <a:bodyPr/>
          <a:lstStyle/>
          <a:p>
            <a:pPr>
              <a:defRPr/>
            </a:pPr>
            <a:r>
              <a:rPr lang="en-US" smtClean="0"/>
              <a:t>HelioVolt Proprietary Information</a:t>
            </a:r>
            <a:endParaRPr lang="en-US"/>
          </a:p>
        </p:txBody>
      </p:sp>
      <p:sp>
        <p:nvSpPr>
          <p:cNvPr id="7" name="Slide Number Placeholder 6"/>
          <p:cNvSpPr>
            <a:spLocks noGrp="1"/>
          </p:cNvSpPr>
          <p:nvPr>
            <p:ph type="sldNum" sz="quarter" idx="13"/>
          </p:nvPr>
        </p:nvSpPr>
        <p:spPr/>
        <p:txBody>
          <a:bodyPr/>
          <a:lstStyle/>
          <a:p>
            <a:pPr>
              <a:defRPr/>
            </a:pPr>
            <a:fld id="{48B1A3C5-1523-410F-98C0-05296963ED88}"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a:noFill/>
        </p:spPr>
        <p:txBody>
          <a:bodyPr/>
          <a:lstStyle/>
          <a:p>
            <a:pPr defTabSz="930275"/>
            <a:r>
              <a:rPr lang="en-US" smtClean="0"/>
              <a:t>HelioVolt Corporation</a:t>
            </a:r>
          </a:p>
        </p:txBody>
      </p:sp>
      <p:sp>
        <p:nvSpPr>
          <p:cNvPr id="48131" name="Rectangle 5"/>
          <p:cNvSpPr>
            <a:spLocks noGrp="1" noChangeArrowheads="1"/>
          </p:cNvSpPr>
          <p:nvPr>
            <p:ph type="dt" sz="quarter" idx="1"/>
          </p:nvPr>
        </p:nvSpPr>
        <p:spPr>
          <a:noFill/>
        </p:spPr>
        <p:txBody>
          <a:bodyPr/>
          <a:lstStyle/>
          <a:p>
            <a:pPr defTabSz="930275"/>
            <a:fld id="{F161A990-6CDB-4A6A-8A37-AE52478AEBBC}" type="datetime1">
              <a:rPr lang="en-US" smtClean="0"/>
              <a:pPr defTabSz="930275"/>
              <a:t>4/16/2008</a:t>
            </a:fld>
            <a:endParaRPr lang="en-US" smtClean="0"/>
          </a:p>
        </p:txBody>
      </p:sp>
      <p:sp>
        <p:nvSpPr>
          <p:cNvPr id="48132" name="Rectangle 6"/>
          <p:cNvSpPr>
            <a:spLocks noGrp="1" noChangeArrowheads="1"/>
          </p:cNvSpPr>
          <p:nvPr>
            <p:ph type="ftr" sz="quarter" idx="4"/>
          </p:nvPr>
        </p:nvSpPr>
        <p:spPr>
          <a:noFill/>
        </p:spPr>
        <p:txBody>
          <a:bodyPr/>
          <a:lstStyle/>
          <a:p>
            <a:pPr defTabSz="930275"/>
            <a:r>
              <a:rPr lang="en-US" smtClean="0"/>
              <a:t>HelioVolt Proprietary Information</a:t>
            </a:r>
          </a:p>
        </p:txBody>
      </p:sp>
      <p:sp>
        <p:nvSpPr>
          <p:cNvPr id="48133" name="Rectangle 7"/>
          <p:cNvSpPr>
            <a:spLocks noGrp="1" noChangeArrowheads="1"/>
          </p:cNvSpPr>
          <p:nvPr>
            <p:ph type="sldNum" sz="quarter" idx="5"/>
          </p:nvPr>
        </p:nvSpPr>
        <p:spPr>
          <a:noFill/>
        </p:spPr>
        <p:txBody>
          <a:bodyPr/>
          <a:lstStyle/>
          <a:p>
            <a:pPr defTabSz="930275"/>
            <a:fld id="{32B27B7B-16C3-4EF4-AF3F-8BD1A191F547}" type="slidenum">
              <a:rPr lang="en-US" smtClean="0"/>
              <a:pPr defTabSz="930275"/>
              <a:t>12</a:t>
            </a:fld>
            <a:endParaRPr lang="en-US" smtClean="0"/>
          </a:p>
        </p:txBody>
      </p:sp>
      <p:sp>
        <p:nvSpPr>
          <p:cNvPr id="48134" name="Rectangle 2"/>
          <p:cNvSpPr>
            <a:spLocks noGrp="1" noRot="1" noChangeAspect="1" noChangeArrowheads="1" noTextEdit="1"/>
          </p:cNvSpPr>
          <p:nvPr>
            <p:ph type="sldImg"/>
          </p:nvPr>
        </p:nvSpPr>
        <p:spPr>
          <a:ln/>
        </p:spPr>
      </p:sp>
      <p:sp>
        <p:nvSpPr>
          <p:cNvPr id="48135" name="Rectangle 3"/>
          <p:cNvSpPr>
            <a:spLocks noGrp="1" noChangeArrowheads="1"/>
          </p:cNvSpPr>
          <p:nvPr>
            <p:ph type="body" idx="1"/>
          </p:nvPr>
        </p:nvSpPr>
        <p:spPr>
          <a:xfrm>
            <a:off x="701675" y="4411663"/>
            <a:ext cx="5603875" cy="4179887"/>
          </a:xfrm>
          <a:noFill/>
          <a:ln w="9525"/>
        </p:spPr>
        <p:txBody>
          <a:bodyPr/>
          <a:lstStyle/>
          <a:p>
            <a:r>
              <a:rPr lang="en-US" smtClean="0"/>
              <a:t>The key to cost reduction is the level zed cost of electricity</a:t>
            </a:r>
          </a:p>
          <a:p>
            <a:endParaRPr lang="en-US" smtClean="0"/>
          </a:p>
          <a:p>
            <a:r>
              <a:rPr lang="en-US" smtClean="0"/>
              <a:t>We can reduce the cost of that 20% by a factor of 100</a:t>
            </a:r>
          </a:p>
          <a:p>
            <a:endParaRPr lang="en-US" smtClean="0"/>
          </a:p>
          <a:p>
            <a:r>
              <a:rPr lang="en-US" smtClean="0"/>
              <a:t>We can reduce the cost of the 30% by a factor of 5</a:t>
            </a:r>
          </a:p>
          <a:p>
            <a:endParaRPr lang="en-US" smtClean="0"/>
          </a:p>
          <a:p>
            <a:r>
              <a:rPr lang="en-US" smtClean="0"/>
              <a:t>We can completely eliminate 40% of the remaining 50% by making BIPV real </a:t>
            </a:r>
          </a:p>
          <a:p>
            <a:endParaRPr lang="en-US" smtClean="0"/>
          </a:p>
          <a:p>
            <a:r>
              <a:rPr lang="en-US" smtClean="0"/>
              <a:t>We can make the cost of solar electricity  less than fossil fuel electricity</a:t>
            </a:r>
          </a:p>
          <a:p>
            <a:endParaRPr lang="en-US" smtClean="0"/>
          </a:p>
          <a:p>
            <a:r>
              <a:rPr lang="en-US" smtClean="0"/>
              <a:t>And thus create a new mass market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HelioVolt Corporation</a:t>
            </a:r>
            <a:endParaRPr lang="en-US"/>
          </a:p>
        </p:txBody>
      </p:sp>
      <p:sp>
        <p:nvSpPr>
          <p:cNvPr id="5" name="Date Placeholder 4"/>
          <p:cNvSpPr>
            <a:spLocks noGrp="1"/>
          </p:cNvSpPr>
          <p:nvPr>
            <p:ph type="dt" idx="11"/>
          </p:nvPr>
        </p:nvSpPr>
        <p:spPr/>
        <p:txBody>
          <a:bodyPr/>
          <a:lstStyle/>
          <a:p>
            <a:pPr>
              <a:defRPr/>
            </a:pPr>
            <a:fld id="{4694FDD7-6534-4F16-9B56-08EDDA01A626}" type="datetime1">
              <a:rPr lang="en-US" smtClean="0"/>
              <a:pPr>
                <a:defRPr/>
              </a:pPr>
              <a:t>4/16/2008</a:t>
            </a:fld>
            <a:endParaRPr lang="en-US"/>
          </a:p>
        </p:txBody>
      </p:sp>
      <p:sp>
        <p:nvSpPr>
          <p:cNvPr id="6" name="Footer Placeholder 5"/>
          <p:cNvSpPr>
            <a:spLocks noGrp="1"/>
          </p:cNvSpPr>
          <p:nvPr>
            <p:ph type="ftr" sz="quarter" idx="12"/>
          </p:nvPr>
        </p:nvSpPr>
        <p:spPr/>
        <p:txBody>
          <a:bodyPr/>
          <a:lstStyle/>
          <a:p>
            <a:pPr>
              <a:defRPr/>
            </a:pPr>
            <a:r>
              <a:rPr lang="en-US" smtClean="0"/>
              <a:t>HelioVolt Proprietary Information</a:t>
            </a:r>
            <a:endParaRPr lang="en-US"/>
          </a:p>
        </p:txBody>
      </p:sp>
      <p:sp>
        <p:nvSpPr>
          <p:cNvPr id="7" name="Slide Number Placeholder 6"/>
          <p:cNvSpPr>
            <a:spLocks noGrp="1"/>
          </p:cNvSpPr>
          <p:nvPr>
            <p:ph type="sldNum" sz="quarter" idx="13"/>
          </p:nvPr>
        </p:nvSpPr>
        <p:spPr/>
        <p:txBody>
          <a:bodyPr/>
          <a:lstStyle/>
          <a:p>
            <a:pPr>
              <a:defRPr/>
            </a:pPr>
            <a:fld id="{48B1A3C5-1523-410F-98C0-05296963ED88}"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HelioVolt Corporation</a:t>
            </a:r>
            <a:endParaRPr lang="en-US"/>
          </a:p>
        </p:txBody>
      </p:sp>
      <p:sp>
        <p:nvSpPr>
          <p:cNvPr id="5" name="Date Placeholder 4"/>
          <p:cNvSpPr>
            <a:spLocks noGrp="1"/>
          </p:cNvSpPr>
          <p:nvPr>
            <p:ph type="dt" idx="11"/>
          </p:nvPr>
        </p:nvSpPr>
        <p:spPr/>
        <p:txBody>
          <a:bodyPr/>
          <a:lstStyle/>
          <a:p>
            <a:pPr>
              <a:defRPr/>
            </a:pPr>
            <a:fld id="{4694FDD7-6534-4F16-9B56-08EDDA01A626}" type="datetime1">
              <a:rPr lang="en-US" smtClean="0"/>
              <a:pPr>
                <a:defRPr/>
              </a:pPr>
              <a:t>4/16/2008</a:t>
            </a:fld>
            <a:endParaRPr lang="en-US"/>
          </a:p>
        </p:txBody>
      </p:sp>
      <p:sp>
        <p:nvSpPr>
          <p:cNvPr id="6" name="Footer Placeholder 5"/>
          <p:cNvSpPr>
            <a:spLocks noGrp="1"/>
          </p:cNvSpPr>
          <p:nvPr>
            <p:ph type="ftr" sz="quarter" idx="12"/>
          </p:nvPr>
        </p:nvSpPr>
        <p:spPr/>
        <p:txBody>
          <a:bodyPr/>
          <a:lstStyle/>
          <a:p>
            <a:pPr>
              <a:defRPr/>
            </a:pPr>
            <a:r>
              <a:rPr lang="en-US" smtClean="0"/>
              <a:t>HelioVolt Proprietary Information</a:t>
            </a:r>
            <a:endParaRPr lang="en-US"/>
          </a:p>
        </p:txBody>
      </p:sp>
      <p:sp>
        <p:nvSpPr>
          <p:cNvPr id="7" name="Slide Number Placeholder 6"/>
          <p:cNvSpPr>
            <a:spLocks noGrp="1"/>
          </p:cNvSpPr>
          <p:nvPr>
            <p:ph type="sldNum" sz="quarter" idx="13"/>
          </p:nvPr>
        </p:nvSpPr>
        <p:spPr/>
        <p:txBody>
          <a:bodyPr/>
          <a:lstStyle/>
          <a:p>
            <a:pPr>
              <a:defRPr/>
            </a:pPr>
            <a:fld id="{48B1A3C5-1523-410F-98C0-05296963ED88}"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HelioVolt Corporation</a:t>
            </a:r>
            <a:endParaRPr lang="en-US"/>
          </a:p>
        </p:txBody>
      </p:sp>
      <p:sp>
        <p:nvSpPr>
          <p:cNvPr id="5" name="Date Placeholder 4"/>
          <p:cNvSpPr>
            <a:spLocks noGrp="1"/>
          </p:cNvSpPr>
          <p:nvPr>
            <p:ph type="dt" idx="11"/>
          </p:nvPr>
        </p:nvSpPr>
        <p:spPr/>
        <p:txBody>
          <a:bodyPr/>
          <a:lstStyle/>
          <a:p>
            <a:pPr>
              <a:defRPr/>
            </a:pPr>
            <a:fld id="{4694FDD7-6534-4F16-9B56-08EDDA01A626}" type="datetime1">
              <a:rPr lang="en-US" smtClean="0"/>
              <a:pPr>
                <a:defRPr/>
              </a:pPr>
              <a:t>4/16/2008</a:t>
            </a:fld>
            <a:endParaRPr lang="en-US"/>
          </a:p>
        </p:txBody>
      </p:sp>
      <p:sp>
        <p:nvSpPr>
          <p:cNvPr id="6" name="Footer Placeholder 5"/>
          <p:cNvSpPr>
            <a:spLocks noGrp="1"/>
          </p:cNvSpPr>
          <p:nvPr>
            <p:ph type="ftr" sz="quarter" idx="12"/>
          </p:nvPr>
        </p:nvSpPr>
        <p:spPr/>
        <p:txBody>
          <a:bodyPr/>
          <a:lstStyle/>
          <a:p>
            <a:pPr>
              <a:defRPr/>
            </a:pPr>
            <a:r>
              <a:rPr lang="en-US" smtClean="0"/>
              <a:t>HelioVolt Proprietary Information</a:t>
            </a:r>
            <a:endParaRPr lang="en-US"/>
          </a:p>
        </p:txBody>
      </p:sp>
      <p:sp>
        <p:nvSpPr>
          <p:cNvPr id="7" name="Slide Number Placeholder 6"/>
          <p:cNvSpPr>
            <a:spLocks noGrp="1"/>
          </p:cNvSpPr>
          <p:nvPr>
            <p:ph type="sldNum" sz="quarter" idx="13"/>
          </p:nvPr>
        </p:nvSpPr>
        <p:spPr/>
        <p:txBody>
          <a:bodyPr/>
          <a:lstStyle/>
          <a:p>
            <a:pPr>
              <a:defRPr/>
            </a:pPr>
            <a:fld id="{48B1A3C5-1523-410F-98C0-05296963ED88}"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a:noFill/>
        </p:spPr>
        <p:txBody>
          <a:bodyPr/>
          <a:lstStyle/>
          <a:p>
            <a:pPr defTabSz="928688"/>
            <a:r>
              <a:rPr lang="en-US" smtClean="0"/>
              <a:t>HelioVolt Corporation</a:t>
            </a:r>
          </a:p>
        </p:txBody>
      </p:sp>
      <p:sp>
        <p:nvSpPr>
          <p:cNvPr id="49155" name="Rectangle 5"/>
          <p:cNvSpPr>
            <a:spLocks noGrp="1" noChangeArrowheads="1"/>
          </p:cNvSpPr>
          <p:nvPr>
            <p:ph type="dt" sz="quarter" idx="1"/>
          </p:nvPr>
        </p:nvSpPr>
        <p:spPr>
          <a:noFill/>
        </p:spPr>
        <p:txBody>
          <a:bodyPr/>
          <a:lstStyle/>
          <a:p>
            <a:pPr defTabSz="928688"/>
            <a:fld id="{D751927D-CB54-4EB8-B350-9934FA50FAAF}" type="datetime1">
              <a:rPr lang="en-US" smtClean="0"/>
              <a:pPr defTabSz="928688"/>
              <a:t>4/16/2008</a:t>
            </a:fld>
            <a:endParaRPr lang="en-US" smtClean="0"/>
          </a:p>
        </p:txBody>
      </p:sp>
      <p:sp>
        <p:nvSpPr>
          <p:cNvPr id="49156" name="Rectangle 6"/>
          <p:cNvSpPr>
            <a:spLocks noGrp="1" noChangeArrowheads="1"/>
          </p:cNvSpPr>
          <p:nvPr>
            <p:ph type="ftr" sz="quarter" idx="4"/>
          </p:nvPr>
        </p:nvSpPr>
        <p:spPr>
          <a:noFill/>
        </p:spPr>
        <p:txBody>
          <a:bodyPr/>
          <a:lstStyle/>
          <a:p>
            <a:pPr defTabSz="928688"/>
            <a:r>
              <a:rPr lang="en-US" smtClean="0"/>
              <a:t>HelioVolt Proprietary Information</a:t>
            </a:r>
          </a:p>
        </p:txBody>
      </p:sp>
      <p:sp>
        <p:nvSpPr>
          <p:cNvPr id="49157" name="Rectangle 7"/>
          <p:cNvSpPr>
            <a:spLocks noGrp="1" noChangeArrowheads="1"/>
          </p:cNvSpPr>
          <p:nvPr>
            <p:ph type="sldNum" sz="quarter" idx="5"/>
          </p:nvPr>
        </p:nvSpPr>
        <p:spPr>
          <a:noFill/>
        </p:spPr>
        <p:txBody>
          <a:bodyPr/>
          <a:lstStyle/>
          <a:p>
            <a:pPr defTabSz="928688"/>
            <a:fld id="{03037B5C-1415-4CF4-AB9B-7A34D6A2683B}" type="slidenum">
              <a:rPr lang="en-US" smtClean="0"/>
              <a:pPr defTabSz="928688"/>
              <a:t>16</a:t>
            </a:fld>
            <a:endParaRPr lang="en-US" smtClean="0"/>
          </a:p>
        </p:txBody>
      </p:sp>
      <p:sp>
        <p:nvSpPr>
          <p:cNvPr id="49158" name="Rectangle 2"/>
          <p:cNvSpPr>
            <a:spLocks noGrp="1" noRot="1" noChangeAspect="1" noChangeArrowheads="1" noTextEdit="1"/>
          </p:cNvSpPr>
          <p:nvPr>
            <p:ph type="sldImg"/>
          </p:nvPr>
        </p:nvSpPr>
        <p:spPr>
          <a:ln/>
        </p:spPr>
      </p:sp>
      <p:sp>
        <p:nvSpPr>
          <p:cNvPr id="49159" name="Rectangle 3"/>
          <p:cNvSpPr>
            <a:spLocks noGrp="1" noChangeArrowheads="1"/>
          </p:cNvSpPr>
          <p:nvPr>
            <p:ph type="body" idx="1"/>
          </p:nvPr>
        </p:nvSpPr>
        <p:spPr>
          <a:noFill/>
          <a:ln w="9525"/>
        </p:spPr>
        <p:txBody>
          <a:bodyPr/>
          <a:lstStyle/>
          <a:p>
            <a:r>
              <a:rPr lang="en-US" sz="1000" smtClean="0"/>
              <a:t>CIGS is a direct band-gap semiconductor (in contrast to crystalline silicon, which is an indirect band-gap semiconductor). This difference is crucial, as it allows CIGS films to generate far more electricity per unit of material. A CIGS film as thin as 1 micron produces a photoelectric effect equal to that of a crystalline silicon wafer 200-300 microns thick. In other words, CIGS cells use less than 1% of the semiconductor material required by crystalline silicon cells, which yields an inherent (and sustainable) cost advantage. </a:t>
            </a:r>
          </a:p>
          <a:p>
            <a:endParaRPr lang="en-US" sz="1000" smtClean="0"/>
          </a:p>
          <a:p>
            <a:endParaRPr lang="en-US" sz="1000" smtClean="0"/>
          </a:p>
          <a:p>
            <a:r>
              <a:rPr lang="en-US" sz="1000" smtClean="0"/>
              <a:t>In </a:t>
            </a:r>
            <a:r>
              <a:rPr lang="en-US" sz="1000" smtClean="0">
                <a:hlinkClick r:id="rId3" tooltip="Semiconductor"/>
              </a:rPr>
              <a:t>semiconductor</a:t>
            </a:r>
            <a:r>
              <a:rPr lang="en-US" sz="1000" smtClean="0"/>
              <a:t> </a:t>
            </a:r>
            <a:r>
              <a:rPr lang="en-US" sz="1000" smtClean="0">
                <a:hlinkClick r:id="rId4" tooltip="Physics"/>
              </a:rPr>
              <a:t>physics</a:t>
            </a:r>
            <a:r>
              <a:rPr lang="en-US" sz="1000" smtClean="0"/>
              <a:t>, a direct </a:t>
            </a:r>
            <a:r>
              <a:rPr lang="en-US" sz="1000" smtClean="0">
                <a:hlinkClick r:id="rId5" tooltip="Bandgap"/>
              </a:rPr>
              <a:t>bandgap</a:t>
            </a:r>
            <a:r>
              <a:rPr lang="en-US" sz="1000" smtClean="0"/>
              <a:t> means that the minimum of the </a:t>
            </a:r>
            <a:r>
              <a:rPr lang="en-US" sz="1000" smtClean="0">
                <a:hlinkClick r:id="rId6" tooltip="Conduction band"/>
              </a:rPr>
              <a:t>conduction band</a:t>
            </a:r>
            <a:r>
              <a:rPr lang="en-US" sz="1000" smtClean="0"/>
              <a:t> lies directly above the maximum of the </a:t>
            </a:r>
            <a:r>
              <a:rPr lang="en-US" sz="1000" smtClean="0">
                <a:hlinkClick r:id="rId7" tooltip="Valence band"/>
              </a:rPr>
              <a:t>valence band</a:t>
            </a:r>
            <a:r>
              <a:rPr lang="en-US" sz="1000" smtClean="0"/>
              <a:t> in </a:t>
            </a:r>
            <a:r>
              <a:rPr lang="en-US" sz="1000" smtClean="0">
                <a:hlinkClick r:id="rId8" tooltip="Momentum space"/>
              </a:rPr>
              <a:t>momentum space</a:t>
            </a:r>
            <a:r>
              <a:rPr lang="en-US" sz="1000" smtClean="0"/>
              <a:t>. In a direct bandgap semiconductor, </a:t>
            </a:r>
            <a:r>
              <a:rPr lang="en-US" sz="1000" smtClean="0">
                <a:hlinkClick r:id="rId9" tooltip="Electron"/>
              </a:rPr>
              <a:t>electrons</a:t>
            </a:r>
            <a:r>
              <a:rPr lang="en-US" sz="1000" smtClean="0"/>
              <a:t> at the conduction-band minimum can combine directly with </a:t>
            </a:r>
            <a:r>
              <a:rPr lang="en-US" sz="1000" smtClean="0">
                <a:hlinkClick r:id="rId10" tooltip="Electron hole"/>
              </a:rPr>
              <a:t>holes</a:t>
            </a:r>
            <a:r>
              <a:rPr lang="en-US" sz="1000" smtClean="0"/>
              <a:t> at the valence band maximum, while conserving momentum. The energy of the recombination across the bandgap will be emitted in the form of a </a:t>
            </a:r>
            <a:r>
              <a:rPr lang="en-US" sz="1000" smtClean="0">
                <a:hlinkClick r:id="rId11" tooltip="Photon"/>
              </a:rPr>
              <a:t>photon</a:t>
            </a:r>
            <a:r>
              <a:rPr lang="en-US" sz="1000" smtClean="0"/>
              <a:t> of light. This is </a:t>
            </a:r>
            <a:r>
              <a:rPr lang="en-US" sz="1000" b="1" smtClean="0"/>
              <a:t>radiative recombination</a:t>
            </a:r>
            <a:r>
              <a:rPr lang="en-US" sz="1000" smtClean="0"/>
              <a:t>, also called </a:t>
            </a:r>
            <a:r>
              <a:rPr lang="en-US" sz="1000" smtClean="0">
                <a:hlinkClick r:id="rId12" tooltip="Spontaneous emission"/>
              </a:rPr>
              <a:t>spontaneous emission</a:t>
            </a:r>
            <a:r>
              <a:rPr lang="en-US" sz="1000" smtClean="0"/>
              <a:t>. In indirect bandgap semiconductors such as </a:t>
            </a:r>
            <a:r>
              <a:rPr lang="en-US" sz="1000" smtClean="0">
                <a:hlinkClick r:id="rId13" tooltip="Silicon"/>
              </a:rPr>
              <a:t>crystalline silicon</a:t>
            </a:r>
            <a:r>
              <a:rPr lang="en-US" sz="1000" smtClean="0"/>
              <a:t>, the momentum of the conduction band minimum and valence band maximum are not the same, so a direct transition across the bandgap does not conserve momentum and is forbidden. Recombination occurs with the mediation of a third body, such as a </a:t>
            </a:r>
            <a:r>
              <a:rPr lang="en-US" sz="1000" smtClean="0">
                <a:hlinkClick r:id="rId14" tooltip="Phonon"/>
              </a:rPr>
              <a:t>phonon</a:t>
            </a:r>
            <a:r>
              <a:rPr lang="en-US" sz="1000" smtClean="0"/>
              <a:t> or a </a:t>
            </a:r>
            <a:r>
              <a:rPr lang="en-US" sz="1000" smtClean="0">
                <a:hlinkClick r:id="rId15" tooltip="Crystallographic defect"/>
              </a:rPr>
              <a:t>crystallographic defect</a:t>
            </a:r>
            <a:r>
              <a:rPr lang="en-US" sz="1000" smtClean="0"/>
              <a:t>, which allows for conservation of momentum. These recombinations will often release the bandgap energy as phonons, instead of photons, and thus do not emit light. As such, </a:t>
            </a:r>
            <a:r>
              <a:rPr lang="en-US" sz="1000" smtClean="0">
                <a:hlinkClick r:id="rId16" tooltip="Light emission"/>
              </a:rPr>
              <a:t>light emission</a:t>
            </a:r>
            <a:r>
              <a:rPr lang="en-US" sz="1000" smtClean="0"/>
              <a:t> from indirect semiconductors is very inefficient and weak. There are new techniques to improve the light emission by indirect semiconductors. See </a:t>
            </a:r>
            <a:r>
              <a:rPr lang="en-US" sz="1000" smtClean="0">
                <a:hlinkClick r:id="rId17" tooltip="Indirect bandgap"/>
              </a:rPr>
              <a:t>indirect bandgap</a:t>
            </a:r>
            <a:r>
              <a:rPr lang="en-US" sz="1000" smtClean="0"/>
              <a:t> for an explanation.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w="9525"/>
        </p:spPr>
        <p:txBody>
          <a:bodyPr/>
          <a:lstStyle/>
          <a:p>
            <a:endParaRPr lang="en-US" smtClean="0"/>
          </a:p>
        </p:txBody>
      </p:sp>
      <p:sp>
        <p:nvSpPr>
          <p:cNvPr id="50180" name="Header Placeholder 3"/>
          <p:cNvSpPr>
            <a:spLocks noGrp="1"/>
          </p:cNvSpPr>
          <p:nvPr>
            <p:ph type="hdr" sz="quarter"/>
          </p:nvPr>
        </p:nvSpPr>
        <p:spPr>
          <a:noFill/>
        </p:spPr>
        <p:txBody>
          <a:bodyPr/>
          <a:lstStyle/>
          <a:p>
            <a:pPr defTabSz="928688"/>
            <a:r>
              <a:rPr lang="en-US" smtClean="0"/>
              <a:t>HelioVolt Corporation</a:t>
            </a:r>
          </a:p>
        </p:txBody>
      </p:sp>
      <p:sp>
        <p:nvSpPr>
          <p:cNvPr id="50181" name="Date Placeholder 4"/>
          <p:cNvSpPr>
            <a:spLocks noGrp="1"/>
          </p:cNvSpPr>
          <p:nvPr>
            <p:ph type="dt" sz="quarter" idx="1"/>
          </p:nvPr>
        </p:nvSpPr>
        <p:spPr>
          <a:noFill/>
        </p:spPr>
        <p:txBody>
          <a:bodyPr/>
          <a:lstStyle/>
          <a:p>
            <a:pPr defTabSz="928688"/>
            <a:fld id="{97186829-DF7A-4EB4-B64C-910989E116D5}" type="datetime1">
              <a:rPr lang="en-US" smtClean="0"/>
              <a:pPr defTabSz="928688"/>
              <a:t>4/16/2008</a:t>
            </a:fld>
            <a:endParaRPr lang="en-US" smtClean="0"/>
          </a:p>
        </p:txBody>
      </p:sp>
      <p:sp>
        <p:nvSpPr>
          <p:cNvPr id="50182" name="Footer Placeholder 5"/>
          <p:cNvSpPr>
            <a:spLocks noGrp="1"/>
          </p:cNvSpPr>
          <p:nvPr>
            <p:ph type="ftr" sz="quarter" idx="4"/>
          </p:nvPr>
        </p:nvSpPr>
        <p:spPr>
          <a:noFill/>
        </p:spPr>
        <p:txBody>
          <a:bodyPr/>
          <a:lstStyle/>
          <a:p>
            <a:pPr defTabSz="928688"/>
            <a:r>
              <a:rPr lang="en-US" smtClean="0"/>
              <a:t>HelioVolt Proprietary Information</a:t>
            </a:r>
          </a:p>
        </p:txBody>
      </p:sp>
      <p:sp>
        <p:nvSpPr>
          <p:cNvPr id="50183" name="Slide Number Placeholder 6"/>
          <p:cNvSpPr>
            <a:spLocks noGrp="1"/>
          </p:cNvSpPr>
          <p:nvPr>
            <p:ph type="sldNum" sz="quarter" idx="5"/>
          </p:nvPr>
        </p:nvSpPr>
        <p:spPr>
          <a:noFill/>
        </p:spPr>
        <p:txBody>
          <a:bodyPr/>
          <a:lstStyle/>
          <a:p>
            <a:pPr defTabSz="928688"/>
            <a:fld id="{98BD2515-587B-484E-A707-6171FF079AA9}" type="slidenum">
              <a:rPr lang="en-US" smtClean="0"/>
              <a:pPr defTabSz="928688"/>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a:noFill/>
        </p:spPr>
        <p:txBody>
          <a:bodyPr/>
          <a:lstStyle/>
          <a:p>
            <a:pPr defTabSz="928688"/>
            <a:r>
              <a:rPr lang="en-US" smtClean="0"/>
              <a:t>HelioVolt Corporation</a:t>
            </a:r>
          </a:p>
        </p:txBody>
      </p:sp>
      <p:sp>
        <p:nvSpPr>
          <p:cNvPr id="51203" name="Rectangle 5"/>
          <p:cNvSpPr>
            <a:spLocks noGrp="1" noChangeArrowheads="1"/>
          </p:cNvSpPr>
          <p:nvPr>
            <p:ph type="dt" sz="quarter" idx="1"/>
          </p:nvPr>
        </p:nvSpPr>
        <p:spPr>
          <a:noFill/>
        </p:spPr>
        <p:txBody>
          <a:bodyPr/>
          <a:lstStyle/>
          <a:p>
            <a:pPr defTabSz="928688"/>
            <a:fld id="{E060E5C4-7988-4839-9E88-A44DB96FB76A}" type="datetime1">
              <a:rPr lang="en-US" smtClean="0"/>
              <a:pPr defTabSz="928688"/>
              <a:t>4/16/2008</a:t>
            </a:fld>
            <a:endParaRPr lang="en-US" smtClean="0"/>
          </a:p>
        </p:txBody>
      </p:sp>
      <p:sp>
        <p:nvSpPr>
          <p:cNvPr id="51204" name="Rectangle 6"/>
          <p:cNvSpPr>
            <a:spLocks noGrp="1" noChangeArrowheads="1"/>
          </p:cNvSpPr>
          <p:nvPr>
            <p:ph type="ftr" sz="quarter" idx="4"/>
          </p:nvPr>
        </p:nvSpPr>
        <p:spPr>
          <a:noFill/>
        </p:spPr>
        <p:txBody>
          <a:bodyPr/>
          <a:lstStyle/>
          <a:p>
            <a:pPr defTabSz="928688"/>
            <a:r>
              <a:rPr lang="en-US" smtClean="0"/>
              <a:t>HelioVolt Proprietary Information</a:t>
            </a:r>
          </a:p>
        </p:txBody>
      </p:sp>
      <p:sp>
        <p:nvSpPr>
          <p:cNvPr id="51205" name="Rectangle 7"/>
          <p:cNvSpPr>
            <a:spLocks noGrp="1" noChangeArrowheads="1"/>
          </p:cNvSpPr>
          <p:nvPr>
            <p:ph type="sldNum" sz="quarter" idx="5"/>
          </p:nvPr>
        </p:nvSpPr>
        <p:spPr>
          <a:noFill/>
        </p:spPr>
        <p:txBody>
          <a:bodyPr/>
          <a:lstStyle/>
          <a:p>
            <a:pPr defTabSz="928688"/>
            <a:fld id="{D5031850-9B32-40C5-BDC7-A7BA53AB1EFF}" type="slidenum">
              <a:rPr lang="en-US" smtClean="0"/>
              <a:pPr defTabSz="928688"/>
              <a:t>18</a:t>
            </a:fld>
            <a:endParaRPr lang="en-US" smtClean="0"/>
          </a:p>
        </p:txBody>
      </p:sp>
      <p:sp>
        <p:nvSpPr>
          <p:cNvPr id="51206" name="Rectangle 2"/>
          <p:cNvSpPr>
            <a:spLocks noGrp="1" noRot="1" noChangeAspect="1" noChangeArrowheads="1" noTextEdit="1"/>
          </p:cNvSpPr>
          <p:nvPr>
            <p:ph type="sldImg"/>
          </p:nvPr>
        </p:nvSpPr>
        <p:spPr>
          <a:ln/>
        </p:spPr>
      </p:sp>
      <p:sp>
        <p:nvSpPr>
          <p:cNvPr id="51207" name="Notes Placeholder 7"/>
          <p:cNvSpPr>
            <a:spLocks noGrp="1"/>
          </p:cNvSpPr>
          <p:nvPr/>
        </p:nvSpPr>
        <p:spPr bwMode="auto">
          <a:xfrm>
            <a:off x="933450" y="4411663"/>
            <a:ext cx="5140325" cy="4179887"/>
          </a:xfrm>
          <a:prstGeom prst="rect">
            <a:avLst/>
          </a:prstGeom>
          <a:noFill/>
          <a:ln w="9525">
            <a:noFill/>
            <a:miter lim="800000"/>
            <a:headEnd/>
            <a:tailEnd/>
          </a:ln>
        </p:spPr>
        <p:txBody>
          <a:bodyPr lIns="93114" tIns="46557" rIns="93114" bIns="46557"/>
          <a:lstStyle/>
          <a:p>
            <a:pPr>
              <a:lnSpc>
                <a:spcPct val="100000"/>
              </a:lnSpc>
              <a:spcBef>
                <a:spcPct val="30000"/>
              </a:spcBef>
              <a:buFontTx/>
              <a:buNone/>
            </a:pPr>
            <a:endParaRPr lang="en-US" sz="1200" b="0">
              <a:latin typeface="Times New Roman" pitchFamily="18" charset="0"/>
            </a:endParaRPr>
          </a:p>
        </p:txBody>
      </p:sp>
      <p:sp>
        <p:nvSpPr>
          <p:cNvPr id="8" name="Notes Placeholder 2"/>
          <p:cNvSpPr>
            <a:spLocks noGrp="1"/>
          </p:cNvSpPr>
          <p:nvPr>
            <p:ph type="body" idx="3"/>
          </p:nvPr>
        </p:nvSpPr>
        <p:spPr>
          <a:xfrm>
            <a:off x="866775" y="4506913"/>
            <a:ext cx="5140325" cy="4179887"/>
          </a:xfrm>
        </p:spPr>
        <p:txBody>
          <a:bodyPr>
            <a:normAutofit/>
          </a:bodyPr>
          <a:lstStyle/>
          <a:p>
            <a:r>
              <a:rPr lang="en-US" dirty="0" smtClean="0"/>
              <a:t>#4 times square</a:t>
            </a:r>
          </a:p>
          <a:p>
            <a:r>
              <a:rPr lang="en-US" dirty="0" smtClean="0"/>
              <a:t>Middle is  PV sun shades</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w="9525"/>
        </p:spPr>
        <p:txBody>
          <a:bodyPr/>
          <a:lstStyle/>
          <a:p>
            <a:r>
              <a:rPr lang="en-US" dirty="0" smtClean="0"/>
              <a:t>Middle from top is HK science bldg.</a:t>
            </a:r>
            <a:endParaRPr lang="en-US" dirty="0" smtClean="0"/>
          </a:p>
        </p:txBody>
      </p:sp>
      <p:sp>
        <p:nvSpPr>
          <p:cNvPr id="52228" name="Header Placeholder 3"/>
          <p:cNvSpPr>
            <a:spLocks noGrp="1"/>
          </p:cNvSpPr>
          <p:nvPr>
            <p:ph type="hdr" sz="quarter"/>
          </p:nvPr>
        </p:nvSpPr>
        <p:spPr>
          <a:noFill/>
        </p:spPr>
        <p:txBody>
          <a:bodyPr/>
          <a:lstStyle/>
          <a:p>
            <a:pPr defTabSz="928688"/>
            <a:r>
              <a:rPr lang="en-US" smtClean="0"/>
              <a:t>HelioVolt Corporation</a:t>
            </a:r>
          </a:p>
        </p:txBody>
      </p:sp>
      <p:sp>
        <p:nvSpPr>
          <p:cNvPr id="52229" name="Date Placeholder 4"/>
          <p:cNvSpPr>
            <a:spLocks noGrp="1"/>
          </p:cNvSpPr>
          <p:nvPr>
            <p:ph type="dt" sz="quarter" idx="1"/>
          </p:nvPr>
        </p:nvSpPr>
        <p:spPr>
          <a:noFill/>
        </p:spPr>
        <p:txBody>
          <a:bodyPr/>
          <a:lstStyle/>
          <a:p>
            <a:pPr defTabSz="928688"/>
            <a:fld id="{5442E30A-72F2-4328-B499-9A3C78A8FF13}" type="datetime1">
              <a:rPr lang="en-US" smtClean="0"/>
              <a:pPr defTabSz="928688"/>
              <a:t>4/16/2008</a:t>
            </a:fld>
            <a:endParaRPr lang="en-US" smtClean="0"/>
          </a:p>
        </p:txBody>
      </p:sp>
      <p:sp>
        <p:nvSpPr>
          <p:cNvPr id="52230" name="Footer Placeholder 5"/>
          <p:cNvSpPr>
            <a:spLocks noGrp="1"/>
          </p:cNvSpPr>
          <p:nvPr>
            <p:ph type="ftr" sz="quarter" idx="4"/>
          </p:nvPr>
        </p:nvSpPr>
        <p:spPr>
          <a:noFill/>
        </p:spPr>
        <p:txBody>
          <a:bodyPr/>
          <a:lstStyle/>
          <a:p>
            <a:pPr defTabSz="928688"/>
            <a:r>
              <a:rPr lang="en-US" smtClean="0"/>
              <a:t>HelioVolt Proprietary Information</a:t>
            </a:r>
          </a:p>
        </p:txBody>
      </p:sp>
      <p:sp>
        <p:nvSpPr>
          <p:cNvPr id="52231" name="Slide Number Placeholder 6"/>
          <p:cNvSpPr>
            <a:spLocks noGrp="1"/>
          </p:cNvSpPr>
          <p:nvPr>
            <p:ph type="sldNum" sz="quarter" idx="5"/>
          </p:nvPr>
        </p:nvSpPr>
        <p:spPr>
          <a:noFill/>
        </p:spPr>
        <p:txBody>
          <a:bodyPr/>
          <a:lstStyle/>
          <a:p>
            <a:pPr defTabSz="928688"/>
            <a:fld id="{19302347-35C8-485D-84F4-E6F3557772FC}" type="slidenum">
              <a:rPr lang="en-US" smtClean="0"/>
              <a:pPr defTabSz="928688"/>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p>
            <a:pPr defTabSz="928688"/>
            <a:r>
              <a:rPr lang="en-US" smtClean="0"/>
              <a:t>HelioVolt Corporation</a:t>
            </a:r>
          </a:p>
        </p:txBody>
      </p:sp>
      <p:sp>
        <p:nvSpPr>
          <p:cNvPr id="41987" name="Rectangle 5"/>
          <p:cNvSpPr>
            <a:spLocks noGrp="1" noChangeArrowheads="1"/>
          </p:cNvSpPr>
          <p:nvPr>
            <p:ph type="dt" sz="quarter" idx="1"/>
          </p:nvPr>
        </p:nvSpPr>
        <p:spPr>
          <a:noFill/>
        </p:spPr>
        <p:txBody>
          <a:bodyPr/>
          <a:lstStyle/>
          <a:p>
            <a:pPr defTabSz="928688"/>
            <a:fld id="{6515A842-AB12-4C65-BA44-EA31B9576034}" type="datetime1">
              <a:rPr lang="en-US" smtClean="0"/>
              <a:pPr defTabSz="928688"/>
              <a:t>4/16/2008</a:t>
            </a:fld>
            <a:endParaRPr lang="en-US" smtClean="0"/>
          </a:p>
        </p:txBody>
      </p:sp>
      <p:sp>
        <p:nvSpPr>
          <p:cNvPr id="41988" name="Rectangle 6"/>
          <p:cNvSpPr>
            <a:spLocks noGrp="1" noChangeArrowheads="1"/>
          </p:cNvSpPr>
          <p:nvPr>
            <p:ph type="ftr" sz="quarter" idx="4"/>
          </p:nvPr>
        </p:nvSpPr>
        <p:spPr>
          <a:noFill/>
        </p:spPr>
        <p:txBody>
          <a:bodyPr/>
          <a:lstStyle/>
          <a:p>
            <a:pPr defTabSz="928688"/>
            <a:r>
              <a:rPr lang="en-US" smtClean="0"/>
              <a:t>HelioVolt Proprietary Information</a:t>
            </a:r>
          </a:p>
        </p:txBody>
      </p:sp>
      <p:sp>
        <p:nvSpPr>
          <p:cNvPr id="41989" name="Rectangle 7"/>
          <p:cNvSpPr>
            <a:spLocks noGrp="1" noChangeArrowheads="1"/>
          </p:cNvSpPr>
          <p:nvPr>
            <p:ph type="sldNum" sz="quarter" idx="5"/>
          </p:nvPr>
        </p:nvSpPr>
        <p:spPr>
          <a:noFill/>
        </p:spPr>
        <p:txBody>
          <a:bodyPr/>
          <a:lstStyle/>
          <a:p>
            <a:pPr defTabSz="928688"/>
            <a:fld id="{5AC12774-860B-4BD0-9B6F-D91A5ECD44A3}" type="slidenum">
              <a:rPr lang="en-US" smtClean="0"/>
              <a:pPr defTabSz="928688"/>
              <a:t>2</a:t>
            </a:fld>
            <a:endParaRPr lang="en-US" smtClean="0"/>
          </a:p>
        </p:txBody>
      </p:sp>
      <p:sp>
        <p:nvSpPr>
          <p:cNvPr id="41990" name="Rectangle 2"/>
          <p:cNvSpPr>
            <a:spLocks noGrp="1" noRot="1" noChangeAspect="1" noChangeArrowheads="1" noTextEdit="1"/>
          </p:cNvSpPr>
          <p:nvPr>
            <p:ph type="sldImg"/>
          </p:nvPr>
        </p:nvSpPr>
        <p:spPr>
          <a:xfrm>
            <a:off x="1182688" y="695325"/>
            <a:ext cx="4641850" cy="3482975"/>
          </a:xfrm>
          <a:ln/>
        </p:spPr>
      </p:sp>
      <p:sp>
        <p:nvSpPr>
          <p:cNvPr id="41991" name="Rectangle 3"/>
          <p:cNvSpPr>
            <a:spLocks noGrp="1" noChangeArrowheads="1"/>
          </p:cNvSpPr>
          <p:nvPr>
            <p:ph type="body" idx="1"/>
          </p:nvPr>
        </p:nvSpPr>
        <p:spPr>
          <a:xfrm>
            <a:off x="935038" y="4411663"/>
            <a:ext cx="5137150" cy="4181475"/>
          </a:xfrm>
          <a:noFill/>
          <a:ln w="9525"/>
        </p:spPr>
        <p:txBody>
          <a:bodyPr/>
          <a:lstStyle/>
          <a:p>
            <a:r>
              <a:rPr lang="en-US" dirty="0" smtClean="0"/>
              <a:t>Largest ever single venture round of Solar financing</a:t>
            </a:r>
          </a:p>
          <a:p>
            <a:r>
              <a:rPr lang="en-US" dirty="0" smtClean="0"/>
              <a:t>Austin’s desire to be a center of excellence  in </a:t>
            </a:r>
            <a:r>
              <a:rPr lang="en-US" dirty="0" err="1" smtClean="0"/>
              <a:t>renwable</a:t>
            </a:r>
            <a:r>
              <a:rPr lang="en-US" dirty="0" smtClean="0"/>
              <a:t> energy leveraging heritage of IC manufacturing and equipment production.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a:noFill/>
        </p:spPr>
        <p:txBody>
          <a:bodyPr/>
          <a:lstStyle/>
          <a:p>
            <a:pPr defTabSz="930275"/>
            <a:r>
              <a:rPr lang="en-US" smtClean="0"/>
              <a:t>HelioVolt Corporation</a:t>
            </a:r>
          </a:p>
        </p:txBody>
      </p:sp>
      <p:sp>
        <p:nvSpPr>
          <p:cNvPr id="53251" name="Rectangle 5"/>
          <p:cNvSpPr>
            <a:spLocks noGrp="1" noChangeArrowheads="1"/>
          </p:cNvSpPr>
          <p:nvPr>
            <p:ph type="dt" sz="quarter" idx="1"/>
          </p:nvPr>
        </p:nvSpPr>
        <p:spPr>
          <a:noFill/>
        </p:spPr>
        <p:txBody>
          <a:bodyPr/>
          <a:lstStyle/>
          <a:p>
            <a:pPr defTabSz="930275"/>
            <a:fld id="{301B4A11-B32B-462E-B46C-5246F0013DB2}" type="datetime1">
              <a:rPr lang="en-US" smtClean="0"/>
              <a:pPr defTabSz="930275"/>
              <a:t>4/16/2008</a:t>
            </a:fld>
            <a:endParaRPr lang="en-US" smtClean="0"/>
          </a:p>
        </p:txBody>
      </p:sp>
      <p:sp>
        <p:nvSpPr>
          <p:cNvPr id="53252" name="Rectangle 6"/>
          <p:cNvSpPr>
            <a:spLocks noGrp="1" noChangeArrowheads="1"/>
          </p:cNvSpPr>
          <p:nvPr>
            <p:ph type="ftr" sz="quarter" idx="4"/>
          </p:nvPr>
        </p:nvSpPr>
        <p:spPr>
          <a:noFill/>
        </p:spPr>
        <p:txBody>
          <a:bodyPr/>
          <a:lstStyle/>
          <a:p>
            <a:pPr defTabSz="930275"/>
            <a:r>
              <a:rPr lang="en-US" smtClean="0"/>
              <a:t>HelioVolt Proprietary Information</a:t>
            </a:r>
          </a:p>
        </p:txBody>
      </p:sp>
      <p:sp>
        <p:nvSpPr>
          <p:cNvPr id="53253" name="Rectangle 7"/>
          <p:cNvSpPr>
            <a:spLocks noGrp="1" noChangeArrowheads="1"/>
          </p:cNvSpPr>
          <p:nvPr>
            <p:ph type="sldNum" sz="quarter" idx="5"/>
          </p:nvPr>
        </p:nvSpPr>
        <p:spPr>
          <a:noFill/>
        </p:spPr>
        <p:txBody>
          <a:bodyPr/>
          <a:lstStyle/>
          <a:p>
            <a:pPr defTabSz="930275"/>
            <a:fld id="{C225E5DC-CD35-487B-9E68-BC3B1ED87EC5}" type="slidenum">
              <a:rPr lang="en-US" smtClean="0"/>
              <a:pPr defTabSz="930275"/>
              <a:t>20</a:t>
            </a:fld>
            <a:endParaRPr lang="en-US" smtClean="0"/>
          </a:p>
        </p:txBody>
      </p:sp>
      <p:sp>
        <p:nvSpPr>
          <p:cNvPr id="53254" name="Rectangle 2"/>
          <p:cNvSpPr>
            <a:spLocks noGrp="1" noRot="1" noChangeAspect="1" noChangeArrowheads="1" noTextEdit="1"/>
          </p:cNvSpPr>
          <p:nvPr>
            <p:ph type="sldImg"/>
          </p:nvPr>
        </p:nvSpPr>
        <p:spPr>
          <a:xfrm>
            <a:off x="1231900" y="720725"/>
            <a:ext cx="4608513" cy="3457575"/>
          </a:xfrm>
          <a:ln/>
        </p:spPr>
      </p:sp>
      <p:sp>
        <p:nvSpPr>
          <p:cNvPr id="53255" name="Rectangle 3"/>
          <p:cNvSpPr>
            <a:spLocks noGrp="1" noChangeArrowheads="1"/>
          </p:cNvSpPr>
          <p:nvPr>
            <p:ph type="body" idx="1"/>
          </p:nvPr>
        </p:nvSpPr>
        <p:spPr>
          <a:xfrm>
            <a:off x="865188" y="4548188"/>
            <a:ext cx="5126037" cy="4538662"/>
          </a:xfrm>
          <a:noFill/>
          <a:ln w="9525"/>
        </p:spPr>
        <p:txBody>
          <a:bodyPr/>
          <a:lstStyle/>
          <a:p>
            <a:r>
              <a:rPr lang="en-US" sz="1300" smtClean="0"/>
              <a:t>Plotted is the typical load profile during the course of the day for an office building in Spain. </a:t>
            </a:r>
          </a:p>
          <a:p>
            <a:r>
              <a:rPr lang="en-US" sz="1300" smtClean="0"/>
              <a:t>The electricity demand in the office building exhibits a pronounced peak between 9 and 16 hours which is significantly higher in summer than in winter. Synchronously in phase to this demand, PV energy is produced by the solar modules.</a:t>
            </a:r>
          </a:p>
          <a:p>
            <a:r>
              <a:rPr lang="en-US" sz="1300" smtClean="0"/>
              <a:t>This is in contrast to the use of wind energy, which can economically best be used in the future in central power stations (multi Gigawatt off-shore) where by the stochastic yield of wind a temporal assignment is not possible.  With solar radiation in turn, a clear temporal and seasonal assignment is possible.</a:t>
            </a:r>
          </a:p>
          <a:p>
            <a:r>
              <a:rPr lang="en-US" sz="1300" smtClean="0"/>
              <a:t>Due to this reason, for the assessment of electric energy from different energy sources, the cost calculation for time dependent electricity tariffs will strongly depend on the temporal availability of the energy sources: e.g. conventional energy generation and large hydroelectric stations as compared to new energy generators (wind and PV solar electric).</a:t>
            </a:r>
          </a:p>
          <a:p>
            <a:endParaRPr lang="en-US" sz="13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w="9525"/>
        </p:spPr>
        <p:txBody>
          <a:bodyPr/>
          <a:lstStyle/>
          <a:p>
            <a:r>
              <a:rPr lang="en-US" smtClean="0"/>
              <a:t>  </a:t>
            </a:r>
          </a:p>
        </p:txBody>
      </p:sp>
      <p:sp>
        <p:nvSpPr>
          <p:cNvPr id="54276" name="Header Placeholder 3"/>
          <p:cNvSpPr>
            <a:spLocks noGrp="1"/>
          </p:cNvSpPr>
          <p:nvPr>
            <p:ph type="hdr" sz="quarter"/>
          </p:nvPr>
        </p:nvSpPr>
        <p:spPr>
          <a:noFill/>
        </p:spPr>
        <p:txBody>
          <a:bodyPr/>
          <a:lstStyle/>
          <a:p>
            <a:pPr defTabSz="928688"/>
            <a:r>
              <a:rPr lang="en-US" smtClean="0"/>
              <a:t>HelioVolt Corporation</a:t>
            </a:r>
          </a:p>
        </p:txBody>
      </p:sp>
      <p:sp>
        <p:nvSpPr>
          <p:cNvPr id="54277" name="Date Placeholder 4"/>
          <p:cNvSpPr>
            <a:spLocks noGrp="1"/>
          </p:cNvSpPr>
          <p:nvPr>
            <p:ph type="dt" sz="quarter" idx="1"/>
          </p:nvPr>
        </p:nvSpPr>
        <p:spPr>
          <a:noFill/>
        </p:spPr>
        <p:txBody>
          <a:bodyPr/>
          <a:lstStyle/>
          <a:p>
            <a:pPr defTabSz="928688"/>
            <a:fld id="{105E191F-EA36-4C0B-AB95-149710BB05A3}" type="datetime1">
              <a:rPr lang="en-US" smtClean="0"/>
              <a:pPr defTabSz="928688"/>
              <a:t>4/16/2008</a:t>
            </a:fld>
            <a:endParaRPr lang="en-US" smtClean="0"/>
          </a:p>
        </p:txBody>
      </p:sp>
      <p:sp>
        <p:nvSpPr>
          <p:cNvPr id="54278" name="Footer Placeholder 5"/>
          <p:cNvSpPr>
            <a:spLocks noGrp="1"/>
          </p:cNvSpPr>
          <p:nvPr>
            <p:ph type="ftr" sz="quarter" idx="4"/>
          </p:nvPr>
        </p:nvSpPr>
        <p:spPr>
          <a:noFill/>
        </p:spPr>
        <p:txBody>
          <a:bodyPr/>
          <a:lstStyle/>
          <a:p>
            <a:pPr defTabSz="928688"/>
            <a:r>
              <a:rPr lang="en-US" smtClean="0"/>
              <a:t>HelioVolt Proprietary Information</a:t>
            </a:r>
          </a:p>
        </p:txBody>
      </p:sp>
      <p:sp>
        <p:nvSpPr>
          <p:cNvPr id="54279" name="Slide Number Placeholder 6"/>
          <p:cNvSpPr>
            <a:spLocks noGrp="1"/>
          </p:cNvSpPr>
          <p:nvPr>
            <p:ph type="sldNum" sz="quarter" idx="5"/>
          </p:nvPr>
        </p:nvSpPr>
        <p:spPr>
          <a:noFill/>
        </p:spPr>
        <p:txBody>
          <a:bodyPr/>
          <a:lstStyle/>
          <a:p>
            <a:pPr defTabSz="928688"/>
            <a:fld id="{38F359A2-71B2-41F0-912C-47733936EDB8}" type="slidenum">
              <a:rPr lang="en-US" smtClean="0"/>
              <a:pPr defTabSz="928688"/>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a:noFill/>
        </p:spPr>
        <p:txBody>
          <a:bodyPr/>
          <a:lstStyle/>
          <a:p>
            <a:pPr defTabSz="928688"/>
            <a:r>
              <a:rPr lang="en-US" smtClean="0"/>
              <a:t>HelioVolt Corporation</a:t>
            </a:r>
          </a:p>
        </p:txBody>
      </p:sp>
      <p:sp>
        <p:nvSpPr>
          <p:cNvPr id="55299" name="Rectangle 5"/>
          <p:cNvSpPr>
            <a:spLocks noGrp="1" noChangeArrowheads="1"/>
          </p:cNvSpPr>
          <p:nvPr>
            <p:ph type="dt" sz="quarter" idx="1"/>
          </p:nvPr>
        </p:nvSpPr>
        <p:spPr>
          <a:noFill/>
        </p:spPr>
        <p:txBody>
          <a:bodyPr/>
          <a:lstStyle/>
          <a:p>
            <a:pPr defTabSz="928688"/>
            <a:fld id="{5F05B77E-0AB9-469D-8B86-05A18C425CB2}" type="datetime1">
              <a:rPr lang="en-US" smtClean="0"/>
              <a:pPr defTabSz="928688"/>
              <a:t>4/16/2008</a:t>
            </a:fld>
            <a:endParaRPr lang="en-US" smtClean="0"/>
          </a:p>
        </p:txBody>
      </p:sp>
      <p:sp>
        <p:nvSpPr>
          <p:cNvPr id="55300" name="Rectangle 6"/>
          <p:cNvSpPr>
            <a:spLocks noGrp="1" noChangeArrowheads="1"/>
          </p:cNvSpPr>
          <p:nvPr>
            <p:ph type="ftr" sz="quarter" idx="4"/>
          </p:nvPr>
        </p:nvSpPr>
        <p:spPr>
          <a:noFill/>
        </p:spPr>
        <p:txBody>
          <a:bodyPr/>
          <a:lstStyle/>
          <a:p>
            <a:pPr defTabSz="928688"/>
            <a:r>
              <a:rPr lang="en-US" smtClean="0"/>
              <a:t>HelioVolt Proprietary Information</a:t>
            </a:r>
          </a:p>
        </p:txBody>
      </p:sp>
      <p:sp>
        <p:nvSpPr>
          <p:cNvPr id="55301" name="Rectangle 7"/>
          <p:cNvSpPr>
            <a:spLocks noGrp="1" noChangeArrowheads="1"/>
          </p:cNvSpPr>
          <p:nvPr>
            <p:ph type="sldNum" sz="quarter" idx="5"/>
          </p:nvPr>
        </p:nvSpPr>
        <p:spPr>
          <a:noFill/>
        </p:spPr>
        <p:txBody>
          <a:bodyPr/>
          <a:lstStyle/>
          <a:p>
            <a:pPr defTabSz="928688"/>
            <a:fld id="{F9015AAF-81AE-4C02-B250-5F204DE28A43}" type="slidenum">
              <a:rPr lang="en-US" smtClean="0"/>
              <a:pPr defTabSz="928688"/>
              <a:t>23</a:t>
            </a:fld>
            <a:endParaRPr lang="en-US" smtClean="0"/>
          </a:p>
        </p:txBody>
      </p:sp>
      <p:sp>
        <p:nvSpPr>
          <p:cNvPr id="55302" name="Rectangle 2"/>
          <p:cNvSpPr>
            <a:spLocks noGrp="1" noRot="1" noChangeAspect="1" noChangeArrowheads="1" noTextEdit="1"/>
          </p:cNvSpPr>
          <p:nvPr>
            <p:ph type="sldImg"/>
          </p:nvPr>
        </p:nvSpPr>
        <p:spPr>
          <a:ln/>
        </p:spPr>
      </p:sp>
      <p:sp>
        <p:nvSpPr>
          <p:cNvPr id="5530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Average Coal fired power plant is 600MW</a:t>
            </a:r>
          </a:p>
          <a:p>
            <a:endParaRPr lang="en-US" dirty="0"/>
          </a:p>
        </p:txBody>
      </p:sp>
      <p:sp>
        <p:nvSpPr>
          <p:cNvPr id="4" name="Header Placeholder 3"/>
          <p:cNvSpPr>
            <a:spLocks noGrp="1"/>
          </p:cNvSpPr>
          <p:nvPr>
            <p:ph type="hdr" sz="quarter" idx="10"/>
          </p:nvPr>
        </p:nvSpPr>
        <p:spPr/>
        <p:txBody>
          <a:bodyPr/>
          <a:lstStyle/>
          <a:p>
            <a:pPr>
              <a:defRPr/>
            </a:pPr>
            <a:r>
              <a:rPr lang="en-US" smtClean="0"/>
              <a:t>HelioVolt Corporation</a:t>
            </a:r>
            <a:endParaRPr lang="en-US"/>
          </a:p>
        </p:txBody>
      </p:sp>
      <p:sp>
        <p:nvSpPr>
          <p:cNvPr id="5" name="Date Placeholder 4"/>
          <p:cNvSpPr>
            <a:spLocks noGrp="1"/>
          </p:cNvSpPr>
          <p:nvPr>
            <p:ph type="dt" idx="11"/>
          </p:nvPr>
        </p:nvSpPr>
        <p:spPr/>
        <p:txBody>
          <a:bodyPr/>
          <a:lstStyle/>
          <a:p>
            <a:pPr>
              <a:defRPr/>
            </a:pPr>
            <a:fld id="{4694FDD7-6534-4F16-9B56-08EDDA01A626}" type="datetime1">
              <a:rPr lang="en-US" smtClean="0"/>
              <a:pPr>
                <a:defRPr/>
              </a:pPr>
              <a:t>4/16/2008</a:t>
            </a:fld>
            <a:endParaRPr lang="en-US"/>
          </a:p>
        </p:txBody>
      </p:sp>
      <p:sp>
        <p:nvSpPr>
          <p:cNvPr id="6" name="Footer Placeholder 5"/>
          <p:cNvSpPr>
            <a:spLocks noGrp="1"/>
          </p:cNvSpPr>
          <p:nvPr>
            <p:ph type="ftr" sz="quarter" idx="12"/>
          </p:nvPr>
        </p:nvSpPr>
        <p:spPr/>
        <p:txBody>
          <a:bodyPr/>
          <a:lstStyle/>
          <a:p>
            <a:pPr>
              <a:defRPr/>
            </a:pPr>
            <a:r>
              <a:rPr lang="en-US" smtClean="0"/>
              <a:t>HelioVolt Proprietary Information</a:t>
            </a:r>
            <a:endParaRPr lang="en-US"/>
          </a:p>
        </p:txBody>
      </p:sp>
      <p:sp>
        <p:nvSpPr>
          <p:cNvPr id="7" name="Slide Number Placeholder 6"/>
          <p:cNvSpPr>
            <a:spLocks noGrp="1"/>
          </p:cNvSpPr>
          <p:nvPr>
            <p:ph type="sldNum" sz="quarter" idx="13"/>
          </p:nvPr>
        </p:nvSpPr>
        <p:spPr/>
        <p:txBody>
          <a:bodyPr/>
          <a:lstStyle/>
          <a:p>
            <a:pPr>
              <a:defRPr/>
            </a:pPr>
            <a:fld id="{48B1A3C5-1523-410F-98C0-05296963ED88}"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smtClean="0"/>
              <a:t>HelioVolt Corporation</a:t>
            </a:r>
            <a:endParaRPr lang="en-US"/>
          </a:p>
        </p:txBody>
      </p:sp>
      <p:sp>
        <p:nvSpPr>
          <p:cNvPr id="5" name="Date Placeholder 4"/>
          <p:cNvSpPr>
            <a:spLocks noGrp="1"/>
          </p:cNvSpPr>
          <p:nvPr>
            <p:ph type="dt" idx="11"/>
          </p:nvPr>
        </p:nvSpPr>
        <p:spPr/>
        <p:txBody>
          <a:bodyPr/>
          <a:lstStyle/>
          <a:p>
            <a:pPr>
              <a:defRPr/>
            </a:pPr>
            <a:fld id="{4694FDD7-6534-4F16-9B56-08EDDA01A626}" type="datetime1">
              <a:rPr lang="en-US" smtClean="0"/>
              <a:pPr>
                <a:defRPr/>
              </a:pPr>
              <a:t>4/16/2008</a:t>
            </a:fld>
            <a:endParaRPr lang="en-US"/>
          </a:p>
        </p:txBody>
      </p:sp>
      <p:sp>
        <p:nvSpPr>
          <p:cNvPr id="6" name="Footer Placeholder 5"/>
          <p:cNvSpPr>
            <a:spLocks noGrp="1"/>
          </p:cNvSpPr>
          <p:nvPr>
            <p:ph type="ftr" sz="quarter" idx="12"/>
          </p:nvPr>
        </p:nvSpPr>
        <p:spPr/>
        <p:txBody>
          <a:bodyPr/>
          <a:lstStyle/>
          <a:p>
            <a:pPr>
              <a:defRPr/>
            </a:pPr>
            <a:r>
              <a:rPr lang="en-US" smtClean="0"/>
              <a:t>HelioVolt Proprietary Information</a:t>
            </a:r>
            <a:endParaRPr lang="en-US"/>
          </a:p>
        </p:txBody>
      </p:sp>
      <p:sp>
        <p:nvSpPr>
          <p:cNvPr id="7" name="Slide Number Placeholder 6"/>
          <p:cNvSpPr>
            <a:spLocks noGrp="1"/>
          </p:cNvSpPr>
          <p:nvPr>
            <p:ph type="sldNum" sz="quarter" idx="13"/>
          </p:nvPr>
        </p:nvSpPr>
        <p:spPr/>
        <p:txBody>
          <a:bodyPr/>
          <a:lstStyle/>
          <a:p>
            <a:pPr>
              <a:defRPr/>
            </a:pPr>
            <a:fld id="{48B1A3C5-1523-410F-98C0-05296963ED88}"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w="9525"/>
        </p:spPr>
        <p:txBody>
          <a:bodyPr/>
          <a:lstStyle/>
          <a:p>
            <a:r>
              <a:rPr lang="en-US" smtClean="0"/>
              <a:t>Some areas have more production potential than others, but luckily, not too many people live in those blue regions.  </a:t>
            </a:r>
          </a:p>
          <a:p>
            <a:r>
              <a:rPr lang="en-US" smtClean="0"/>
              <a:t>(point out Germany, Spain, the US, and what we can see of Japan, because on the next slide we see ……</a:t>
            </a:r>
          </a:p>
        </p:txBody>
      </p:sp>
      <p:sp>
        <p:nvSpPr>
          <p:cNvPr id="43012" name="Header Placeholder 3"/>
          <p:cNvSpPr>
            <a:spLocks noGrp="1"/>
          </p:cNvSpPr>
          <p:nvPr>
            <p:ph type="hdr" sz="quarter"/>
          </p:nvPr>
        </p:nvSpPr>
        <p:spPr>
          <a:noFill/>
        </p:spPr>
        <p:txBody>
          <a:bodyPr/>
          <a:lstStyle/>
          <a:p>
            <a:pPr defTabSz="928688"/>
            <a:r>
              <a:rPr lang="en-US" smtClean="0"/>
              <a:t>HelioVolt Corporation</a:t>
            </a:r>
          </a:p>
        </p:txBody>
      </p:sp>
      <p:sp>
        <p:nvSpPr>
          <p:cNvPr id="43013" name="Date Placeholder 4"/>
          <p:cNvSpPr>
            <a:spLocks noGrp="1"/>
          </p:cNvSpPr>
          <p:nvPr>
            <p:ph type="dt" sz="quarter" idx="1"/>
          </p:nvPr>
        </p:nvSpPr>
        <p:spPr>
          <a:noFill/>
        </p:spPr>
        <p:txBody>
          <a:bodyPr/>
          <a:lstStyle/>
          <a:p>
            <a:pPr defTabSz="928688"/>
            <a:fld id="{AB94D63B-A0ED-479E-AA66-D1091A7D6252}" type="datetime1">
              <a:rPr lang="en-US" smtClean="0"/>
              <a:pPr defTabSz="928688"/>
              <a:t>4/16/2008</a:t>
            </a:fld>
            <a:endParaRPr lang="en-US" smtClean="0"/>
          </a:p>
        </p:txBody>
      </p:sp>
      <p:sp>
        <p:nvSpPr>
          <p:cNvPr id="43014" name="Footer Placeholder 5"/>
          <p:cNvSpPr>
            <a:spLocks noGrp="1"/>
          </p:cNvSpPr>
          <p:nvPr>
            <p:ph type="ftr" sz="quarter" idx="4"/>
          </p:nvPr>
        </p:nvSpPr>
        <p:spPr>
          <a:noFill/>
        </p:spPr>
        <p:txBody>
          <a:bodyPr/>
          <a:lstStyle/>
          <a:p>
            <a:pPr defTabSz="928688"/>
            <a:r>
              <a:rPr lang="en-US" smtClean="0"/>
              <a:t>HelioVolt Proprietary Information</a:t>
            </a:r>
          </a:p>
        </p:txBody>
      </p:sp>
      <p:sp>
        <p:nvSpPr>
          <p:cNvPr id="43015" name="Slide Number Placeholder 6"/>
          <p:cNvSpPr>
            <a:spLocks noGrp="1"/>
          </p:cNvSpPr>
          <p:nvPr>
            <p:ph type="sldNum" sz="quarter" idx="5"/>
          </p:nvPr>
        </p:nvSpPr>
        <p:spPr>
          <a:noFill/>
        </p:spPr>
        <p:txBody>
          <a:bodyPr/>
          <a:lstStyle/>
          <a:p>
            <a:pPr defTabSz="928688"/>
            <a:fld id="{292D246D-D4E3-4002-AA7F-8991DC998858}" type="slidenum">
              <a:rPr lang="en-US" smtClean="0"/>
              <a:pPr defTabSz="928688"/>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w="9525"/>
        </p:spPr>
        <p:txBody>
          <a:bodyPr/>
          <a:lstStyle/>
          <a:p>
            <a:r>
              <a:rPr lang="en-US" dirty="0" smtClean="0"/>
              <a:t>Germany is high because of good incentives and </a:t>
            </a:r>
            <a:r>
              <a:rPr lang="en-US" dirty="0" err="1" smtClean="0"/>
              <a:t>inspite</a:t>
            </a:r>
            <a:r>
              <a:rPr lang="en-US" dirty="0" smtClean="0"/>
              <a:t> of low </a:t>
            </a:r>
            <a:r>
              <a:rPr lang="en-US" dirty="0" err="1" smtClean="0"/>
              <a:t>insolation</a:t>
            </a:r>
            <a:endParaRPr lang="en-US" dirty="0" smtClean="0"/>
          </a:p>
        </p:txBody>
      </p:sp>
      <p:sp>
        <p:nvSpPr>
          <p:cNvPr id="44036" name="Header Placeholder 3"/>
          <p:cNvSpPr>
            <a:spLocks noGrp="1"/>
          </p:cNvSpPr>
          <p:nvPr>
            <p:ph type="hdr" sz="quarter"/>
          </p:nvPr>
        </p:nvSpPr>
        <p:spPr>
          <a:noFill/>
        </p:spPr>
        <p:txBody>
          <a:bodyPr/>
          <a:lstStyle/>
          <a:p>
            <a:pPr defTabSz="928688"/>
            <a:r>
              <a:rPr lang="en-US" smtClean="0"/>
              <a:t>HelioVolt Corporation</a:t>
            </a:r>
          </a:p>
        </p:txBody>
      </p:sp>
      <p:sp>
        <p:nvSpPr>
          <p:cNvPr id="44037" name="Date Placeholder 4"/>
          <p:cNvSpPr>
            <a:spLocks noGrp="1"/>
          </p:cNvSpPr>
          <p:nvPr>
            <p:ph type="dt" sz="quarter" idx="1"/>
          </p:nvPr>
        </p:nvSpPr>
        <p:spPr>
          <a:noFill/>
        </p:spPr>
        <p:txBody>
          <a:bodyPr/>
          <a:lstStyle/>
          <a:p>
            <a:pPr defTabSz="928688"/>
            <a:fld id="{F1E344B2-27AF-4128-B680-047261021363}" type="datetime1">
              <a:rPr lang="en-US" smtClean="0"/>
              <a:pPr defTabSz="928688"/>
              <a:t>4/16/2008</a:t>
            </a:fld>
            <a:endParaRPr lang="en-US" smtClean="0"/>
          </a:p>
        </p:txBody>
      </p:sp>
      <p:sp>
        <p:nvSpPr>
          <p:cNvPr id="44038" name="Footer Placeholder 5"/>
          <p:cNvSpPr>
            <a:spLocks noGrp="1"/>
          </p:cNvSpPr>
          <p:nvPr>
            <p:ph type="ftr" sz="quarter" idx="4"/>
          </p:nvPr>
        </p:nvSpPr>
        <p:spPr>
          <a:noFill/>
        </p:spPr>
        <p:txBody>
          <a:bodyPr/>
          <a:lstStyle/>
          <a:p>
            <a:pPr defTabSz="928688"/>
            <a:r>
              <a:rPr lang="en-US" smtClean="0"/>
              <a:t>HelioVolt Proprietary Information</a:t>
            </a:r>
          </a:p>
        </p:txBody>
      </p:sp>
      <p:sp>
        <p:nvSpPr>
          <p:cNvPr id="44039" name="Slide Number Placeholder 6"/>
          <p:cNvSpPr>
            <a:spLocks noGrp="1"/>
          </p:cNvSpPr>
          <p:nvPr>
            <p:ph type="sldNum" sz="quarter" idx="5"/>
          </p:nvPr>
        </p:nvSpPr>
        <p:spPr>
          <a:noFill/>
        </p:spPr>
        <p:txBody>
          <a:bodyPr/>
          <a:lstStyle/>
          <a:p>
            <a:pPr defTabSz="928688"/>
            <a:fld id="{5084B911-6C70-499C-9D69-37F18ACBF1E6}" type="slidenum">
              <a:rPr lang="en-US" smtClean="0"/>
              <a:pPr defTabSz="928688"/>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w="9525"/>
        </p:spPr>
        <p:txBody>
          <a:bodyPr/>
          <a:lstStyle/>
          <a:p>
            <a:r>
              <a:rPr lang="en-US" dirty="0" smtClean="0"/>
              <a:t>Renewable portfolio standards</a:t>
            </a:r>
          </a:p>
          <a:p>
            <a:r>
              <a:rPr lang="en-US" dirty="0" smtClean="0"/>
              <a:t>Austin Energy alone already exceeds TX goals with wind farms</a:t>
            </a:r>
          </a:p>
          <a:p>
            <a:r>
              <a:rPr lang="en-US" dirty="0" smtClean="0"/>
              <a:t>New Mexico has a large Thermal solar component</a:t>
            </a:r>
          </a:p>
        </p:txBody>
      </p:sp>
      <p:sp>
        <p:nvSpPr>
          <p:cNvPr id="45060" name="Header Placeholder 3"/>
          <p:cNvSpPr>
            <a:spLocks noGrp="1"/>
          </p:cNvSpPr>
          <p:nvPr>
            <p:ph type="hdr" sz="quarter"/>
          </p:nvPr>
        </p:nvSpPr>
        <p:spPr>
          <a:noFill/>
        </p:spPr>
        <p:txBody>
          <a:bodyPr/>
          <a:lstStyle/>
          <a:p>
            <a:pPr defTabSz="930275"/>
            <a:r>
              <a:rPr lang="en-US" smtClean="0"/>
              <a:t>HelioVolt Corporation</a:t>
            </a:r>
          </a:p>
        </p:txBody>
      </p:sp>
      <p:sp>
        <p:nvSpPr>
          <p:cNvPr id="45061" name="Date Placeholder 4"/>
          <p:cNvSpPr>
            <a:spLocks noGrp="1"/>
          </p:cNvSpPr>
          <p:nvPr>
            <p:ph type="dt" sz="quarter" idx="1"/>
          </p:nvPr>
        </p:nvSpPr>
        <p:spPr>
          <a:noFill/>
        </p:spPr>
        <p:txBody>
          <a:bodyPr/>
          <a:lstStyle/>
          <a:p>
            <a:pPr defTabSz="930275"/>
            <a:fld id="{575CAD6A-A276-40E9-A5C2-0EC40690A126}" type="datetime1">
              <a:rPr lang="en-US" smtClean="0"/>
              <a:pPr defTabSz="930275"/>
              <a:t>4/16/2008</a:t>
            </a:fld>
            <a:endParaRPr lang="en-US" smtClean="0"/>
          </a:p>
        </p:txBody>
      </p:sp>
      <p:sp>
        <p:nvSpPr>
          <p:cNvPr id="45062" name="Footer Placeholder 5"/>
          <p:cNvSpPr>
            <a:spLocks noGrp="1"/>
          </p:cNvSpPr>
          <p:nvPr>
            <p:ph type="ftr" sz="quarter" idx="4"/>
          </p:nvPr>
        </p:nvSpPr>
        <p:spPr>
          <a:noFill/>
        </p:spPr>
        <p:txBody>
          <a:bodyPr/>
          <a:lstStyle/>
          <a:p>
            <a:pPr defTabSz="930275"/>
            <a:r>
              <a:rPr lang="en-US" smtClean="0"/>
              <a:t>HelioVolt Proprietary Information</a:t>
            </a:r>
          </a:p>
        </p:txBody>
      </p:sp>
      <p:sp>
        <p:nvSpPr>
          <p:cNvPr id="45063" name="Slide Number Placeholder 6"/>
          <p:cNvSpPr>
            <a:spLocks noGrp="1"/>
          </p:cNvSpPr>
          <p:nvPr>
            <p:ph type="sldNum" sz="quarter" idx="5"/>
          </p:nvPr>
        </p:nvSpPr>
        <p:spPr>
          <a:noFill/>
        </p:spPr>
        <p:txBody>
          <a:bodyPr/>
          <a:lstStyle/>
          <a:p>
            <a:pPr defTabSz="930275"/>
            <a:fld id="{E7F330DC-41AB-4C44-BFC8-712A28F0B2ED}" type="slidenum">
              <a:rPr lang="en-US" smtClean="0"/>
              <a:pPr defTabSz="930275"/>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Header Placeholder 3"/>
          <p:cNvSpPr>
            <a:spLocks noGrp="1"/>
          </p:cNvSpPr>
          <p:nvPr>
            <p:ph type="hdr" sz="quarter"/>
          </p:nvPr>
        </p:nvSpPr>
        <p:spPr>
          <a:noFill/>
        </p:spPr>
        <p:txBody>
          <a:bodyPr/>
          <a:lstStyle/>
          <a:p>
            <a:pPr defTabSz="928688"/>
            <a:r>
              <a:rPr lang="en-US" smtClean="0"/>
              <a:t>HelioVolt Corporation</a:t>
            </a:r>
          </a:p>
        </p:txBody>
      </p:sp>
      <p:sp>
        <p:nvSpPr>
          <p:cNvPr id="46084" name="Date Placeholder 4"/>
          <p:cNvSpPr>
            <a:spLocks noGrp="1"/>
          </p:cNvSpPr>
          <p:nvPr>
            <p:ph type="dt" sz="quarter" idx="1"/>
          </p:nvPr>
        </p:nvSpPr>
        <p:spPr>
          <a:noFill/>
        </p:spPr>
        <p:txBody>
          <a:bodyPr/>
          <a:lstStyle/>
          <a:p>
            <a:pPr defTabSz="928688"/>
            <a:fld id="{BA9D05D1-9DE0-4A9F-AC21-88651FAB1549}" type="datetime1">
              <a:rPr lang="en-US" smtClean="0"/>
              <a:pPr defTabSz="928688"/>
              <a:t>4/16/2008</a:t>
            </a:fld>
            <a:endParaRPr lang="en-US" smtClean="0"/>
          </a:p>
        </p:txBody>
      </p:sp>
      <p:sp>
        <p:nvSpPr>
          <p:cNvPr id="46085" name="Footer Placeholder 5"/>
          <p:cNvSpPr>
            <a:spLocks noGrp="1"/>
          </p:cNvSpPr>
          <p:nvPr>
            <p:ph type="ftr" sz="quarter" idx="4"/>
          </p:nvPr>
        </p:nvSpPr>
        <p:spPr>
          <a:noFill/>
        </p:spPr>
        <p:txBody>
          <a:bodyPr/>
          <a:lstStyle/>
          <a:p>
            <a:pPr defTabSz="928688"/>
            <a:r>
              <a:rPr lang="en-US" smtClean="0"/>
              <a:t>HelioVolt Proprietary Information</a:t>
            </a:r>
          </a:p>
        </p:txBody>
      </p:sp>
      <p:sp>
        <p:nvSpPr>
          <p:cNvPr id="46086" name="Slide Number Placeholder 6"/>
          <p:cNvSpPr>
            <a:spLocks noGrp="1"/>
          </p:cNvSpPr>
          <p:nvPr>
            <p:ph type="sldNum" sz="quarter" idx="5"/>
          </p:nvPr>
        </p:nvSpPr>
        <p:spPr>
          <a:noFill/>
        </p:spPr>
        <p:txBody>
          <a:bodyPr/>
          <a:lstStyle/>
          <a:p>
            <a:pPr defTabSz="928688"/>
            <a:fld id="{B904F469-2008-4CC9-A169-72CD27E145DB}" type="slidenum">
              <a:rPr lang="en-US" smtClean="0"/>
              <a:pPr defTabSz="928688"/>
              <a:t>8</a:t>
            </a:fld>
            <a:endParaRPr lang="en-US" smtClean="0"/>
          </a:p>
        </p:txBody>
      </p:sp>
      <p:sp>
        <p:nvSpPr>
          <p:cNvPr id="46087" name="Notes Placeholder 7"/>
          <p:cNvSpPr>
            <a:spLocks noGrp="1"/>
          </p:cNvSpPr>
          <p:nvPr/>
        </p:nvSpPr>
        <p:spPr bwMode="auto">
          <a:xfrm>
            <a:off x="933450" y="4411663"/>
            <a:ext cx="5140325" cy="4179887"/>
          </a:xfrm>
          <a:prstGeom prst="rect">
            <a:avLst/>
          </a:prstGeom>
          <a:noFill/>
          <a:ln w="9525">
            <a:noFill/>
            <a:miter lim="800000"/>
            <a:headEnd/>
            <a:tailEnd/>
          </a:ln>
        </p:spPr>
        <p:txBody>
          <a:bodyPr lIns="93114" tIns="46557" rIns="93114" bIns="46557"/>
          <a:lstStyle/>
          <a:p>
            <a:pPr>
              <a:lnSpc>
                <a:spcPct val="100000"/>
              </a:lnSpc>
              <a:spcBef>
                <a:spcPct val="30000"/>
              </a:spcBef>
              <a:buFontTx/>
              <a:buNone/>
            </a:pPr>
            <a:endParaRPr lang="en-US" sz="1200" b="0">
              <a:latin typeface="Times New Roman" pitchFamily="18" charset="0"/>
            </a:endParaRPr>
          </a:p>
        </p:txBody>
      </p:sp>
      <p:sp>
        <p:nvSpPr>
          <p:cNvPr id="9" name="Notes Placeholder 2"/>
          <p:cNvSpPr>
            <a:spLocks noGrp="1"/>
          </p:cNvSpPr>
          <p:nvPr>
            <p:ph type="body" idx="3"/>
          </p:nvPr>
        </p:nvSpPr>
        <p:spPr>
          <a:xfrm>
            <a:off x="866775" y="4506913"/>
            <a:ext cx="5140325" cy="4179887"/>
          </a:xfrm>
        </p:spPr>
        <p:txBody>
          <a:bodyPr>
            <a:normAutofit/>
          </a:bodyPr>
          <a:lstStyle/>
          <a:p>
            <a:r>
              <a:rPr lang="en-US" dirty="0" smtClean="0"/>
              <a:t>Introduced 50% subsidy in 1994</a:t>
            </a:r>
          </a:p>
          <a:p>
            <a:r>
              <a:rPr lang="en-US" dirty="0" smtClean="0"/>
              <a:t>Stimulated volume drive cost reduction and gradually reduced subsidy.</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66775" y="4506913"/>
            <a:ext cx="5140325" cy="4179887"/>
          </a:xfrm>
        </p:spPr>
        <p:txBody>
          <a:bodyPr>
            <a:normAutofit/>
          </a:bodyPr>
          <a:lstStyle/>
          <a:p>
            <a:r>
              <a:rPr lang="en-US" dirty="0" smtClean="0"/>
              <a:t>Germany is doing the same thing as Japan and subsequently has the most installed PV energy in the world</a:t>
            </a:r>
            <a:endParaRPr lang="en-US" dirty="0"/>
          </a:p>
        </p:txBody>
      </p:sp>
      <p:sp>
        <p:nvSpPr>
          <p:cNvPr id="4" name="Header Placeholder 3"/>
          <p:cNvSpPr>
            <a:spLocks noGrp="1"/>
          </p:cNvSpPr>
          <p:nvPr>
            <p:ph type="hdr" sz="quarter" idx="10"/>
          </p:nvPr>
        </p:nvSpPr>
        <p:spPr/>
        <p:txBody>
          <a:bodyPr/>
          <a:lstStyle/>
          <a:p>
            <a:pPr>
              <a:defRPr/>
            </a:pPr>
            <a:r>
              <a:rPr lang="en-US" smtClean="0"/>
              <a:t>HelioVolt Corporation</a:t>
            </a:r>
            <a:endParaRPr lang="en-US"/>
          </a:p>
        </p:txBody>
      </p:sp>
      <p:sp>
        <p:nvSpPr>
          <p:cNvPr id="5" name="Date Placeholder 4"/>
          <p:cNvSpPr>
            <a:spLocks noGrp="1"/>
          </p:cNvSpPr>
          <p:nvPr>
            <p:ph type="dt" idx="11"/>
          </p:nvPr>
        </p:nvSpPr>
        <p:spPr/>
        <p:txBody>
          <a:bodyPr/>
          <a:lstStyle/>
          <a:p>
            <a:pPr>
              <a:defRPr/>
            </a:pPr>
            <a:fld id="{4694FDD7-6534-4F16-9B56-08EDDA01A626}" type="datetime1">
              <a:rPr lang="en-US" smtClean="0"/>
              <a:pPr>
                <a:defRPr/>
              </a:pPr>
              <a:t>4/16/2008</a:t>
            </a:fld>
            <a:endParaRPr lang="en-US"/>
          </a:p>
        </p:txBody>
      </p:sp>
      <p:sp>
        <p:nvSpPr>
          <p:cNvPr id="6" name="Footer Placeholder 5"/>
          <p:cNvSpPr>
            <a:spLocks noGrp="1"/>
          </p:cNvSpPr>
          <p:nvPr>
            <p:ph type="ftr" sz="quarter" idx="12"/>
          </p:nvPr>
        </p:nvSpPr>
        <p:spPr/>
        <p:txBody>
          <a:bodyPr/>
          <a:lstStyle/>
          <a:p>
            <a:pPr>
              <a:defRPr/>
            </a:pPr>
            <a:r>
              <a:rPr lang="en-US" smtClean="0"/>
              <a:t>HelioVolt Proprietary Information</a:t>
            </a:r>
            <a:endParaRPr lang="en-US"/>
          </a:p>
        </p:txBody>
      </p:sp>
      <p:sp>
        <p:nvSpPr>
          <p:cNvPr id="7" name="Slide Number Placeholder 6"/>
          <p:cNvSpPr>
            <a:spLocks noGrp="1"/>
          </p:cNvSpPr>
          <p:nvPr>
            <p:ph type="sldNum" sz="quarter" idx="13"/>
          </p:nvPr>
        </p:nvSpPr>
        <p:spPr/>
        <p:txBody>
          <a:bodyPr/>
          <a:lstStyle/>
          <a:p>
            <a:pPr>
              <a:defRPr/>
            </a:pPr>
            <a:fld id="{48B1A3C5-1523-410F-98C0-05296963ED88}"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r>
              <a:rPr lang="en-US"/>
              <a:t>HelioVolt Corporation</a:t>
            </a:r>
            <a:br>
              <a:rPr lang="en-US"/>
            </a:br>
            <a:r>
              <a:rPr lang="en-US"/>
              <a:t>Confidential &amp; Proprietary</a:t>
            </a:r>
          </a:p>
        </p:txBody>
      </p:sp>
      <p:sp>
        <p:nvSpPr>
          <p:cNvPr id="5" name="Rectangle 7"/>
          <p:cNvSpPr>
            <a:spLocks noGrp="1" noChangeArrowheads="1"/>
          </p:cNvSpPr>
          <p:nvPr>
            <p:ph type="sldNum" sz="quarter" idx="11"/>
          </p:nvPr>
        </p:nvSpPr>
        <p:spPr>
          <a:ln/>
        </p:spPr>
        <p:txBody>
          <a:bodyPr/>
          <a:lstStyle>
            <a:lvl1pPr>
              <a:defRPr/>
            </a:lvl1pPr>
          </a:lstStyle>
          <a:p>
            <a:pPr>
              <a:defRPr/>
            </a:pPr>
            <a:fld id="{CBAB51C8-85AF-4E61-B065-44495F1FEDC4}" type="slidenum">
              <a:rPr lang="en-US"/>
              <a:pPr>
                <a:defRPr/>
              </a:pPr>
              <a:t>‹#›</a:t>
            </a:fld>
            <a:endParaRPr lang="en-US"/>
          </a:p>
        </p:txBody>
      </p:sp>
      <p:sp>
        <p:nvSpPr>
          <p:cNvPr id="6" name="Rectangle 9"/>
          <p:cNvSpPr>
            <a:spLocks noGrp="1" noChangeArrowheads="1"/>
          </p:cNvSpPr>
          <p:nvPr>
            <p:ph type="dt" sz="half" idx="12"/>
          </p:nvPr>
        </p:nvSpPr>
        <p:spPr>
          <a:ln/>
        </p:spPr>
        <p:txBody>
          <a:bodyPr/>
          <a:lstStyle>
            <a:lvl1pPr>
              <a:defRPr/>
            </a:lvl1pPr>
          </a:lstStyle>
          <a:p>
            <a:pPr>
              <a:defRPr/>
            </a:pPr>
            <a:r>
              <a:rPr lang="en-US"/>
              <a:t>April 2007</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r>
              <a:rPr lang="en-US"/>
              <a:t>HelioVolt Corporation</a:t>
            </a:r>
            <a:br>
              <a:rPr lang="en-US"/>
            </a:br>
            <a:r>
              <a:rPr lang="en-US"/>
              <a:t>Confidential &amp; Proprietary</a:t>
            </a:r>
          </a:p>
        </p:txBody>
      </p:sp>
      <p:sp>
        <p:nvSpPr>
          <p:cNvPr id="5" name="Rectangle 7"/>
          <p:cNvSpPr>
            <a:spLocks noGrp="1" noChangeArrowheads="1"/>
          </p:cNvSpPr>
          <p:nvPr>
            <p:ph type="sldNum" sz="quarter" idx="11"/>
          </p:nvPr>
        </p:nvSpPr>
        <p:spPr>
          <a:ln/>
        </p:spPr>
        <p:txBody>
          <a:bodyPr/>
          <a:lstStyle>
            <a:lvl1pPr>
              <a:defRPr/>
            </a:lvl1pPr>
          </a:lstStyle>
          <a:p>
            <a:pPr>
              <a:defRPr/>
            </a:pPr>
            <a:fld id="{C45ECFD3-95F9-4E0F-ADDD-80111908B5CA}" type="slidenum">
              <a:rPr lang="en-US"/>
              <a:pPr>
                <a:defRPr/>
              </a:pPr>
              <a:t>‹#›</a:t>
            </a:fld>
            <a:endParaRPr lang="en-US"/>
          </a:p>
        </p:txBody>
      </p:sp>
      <p:sp>
        <p:nvSpPr>
          <p:cNvPr id="6" name="Rectangle 9"/>
          <p:cNvSpPr>
            <a:spLocks noGrp="1" noChangeArrowheads="1"/>
          </p:cNvSpPr>
          <p:nvPr>
            <p:ph type="dt" sz="half" idx="12"/>
          </p:nvPr>
        </p:nvSpPr>
        <p:spPr>
          <a:ln/>
        </p:spPr>
        <p:txBody>
          <a:bodyPr/>
          <a:lstStyle>
            <a:lvl1pPr>
              <a:defRPr/>
            </a:lvl1pPr>
          </a:lstStyle>
          <a:p>
            <a:pPr>
              <a:defRPr/>
            </a:pPr>
            <a:r>
              <a:rPr lang="en-US"/>
              <a:t>April 2007</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7513" y="190500"/>
            <a:ext cx="1919287"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4888" y="190500"/>
            <a:ext cx="5610225"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r>
              <a:rPr lang="en-US"/>
              <a:t>HelioVolt Corporation</a:t>
            </a:r>
            <a:br>
              <a:rPr lang="en-US"/>
            </a:br>
            <a:r>
              <a:rPr lang="en-US"/>
              <a:t>Confidential &amp; Proprietary</a:t>
            </a:r>
          </a:p>
        </p:txBody>
      </p:sp>
      <p:sp>
        <p:nvSpPr>
          <p:cNvPr id="5" name="Rectangle 7"/>
          <p:cNvSpPr>
            <a:spLocks noGrp="1" noChangeArrowheads="1"/>
          </p:cNvSpPr>
          <p:nvPr>
            <p:ph type="sldNum" sz="quarter" idx="11"/>
          </p:nvPr>
        </p:nvSpPr>
        <p:spPr>
          <a:ln/>
        </p:spPr>
        <p:txBody>
          <a:bodyPr/>
          <a:lstStyle>
            <a:lvl1pPr>
              <a:defRPr/>
            </a:lvl1pPr>
          </a:lstStyle>
          <a:p>
            <a:pPr>
              <a:defRPr/>
            </a:pPr>
            <a:fld id="{021936AE-4BFF-4E19-AAF4-EF99E940F5D7}" type="slidenum">
              <a:rPr lang="en-US"/>
              <a:pPr>
                <a:defRPr/>
              </a:pPr>
              <a:t>‹#›</a:t>
            </a:fld>
            <a:endParaRPr lang="en-US"/>
          </a:p>
        </p:txBody>
      </p:sp>
      <p:sp>
        <p:nvSpPr>
          <p:cNvPr id="6" name="Rectangle 9"/>
          <p:cNvSpPr>
            <a:spLocks noGrp="1" noChangeArrowheads="1"/>
          </p:cNvSpPr>
          <p:nvPr>
            <p:ph type="dt" sz="half" idx="12"/>
          </p:nvPr>
        </p:nvSpPr>
        <p:spPr>
          <a:ln/>
        </p:spPr>
        <p:txBody>
          <a:bodyPr/>
          <a:lstStyle>
            <a:lvl1pPr>
              <a:defRPr/>
            </a:lvl1pPr>
          </a:lstStyle>
          <a:p>
            <a:pPr>
              <a:defRPr/>
            </a:pPr>
            <a:r>
              <a:rPr lang="en-US"/>
              <a:t>April 2007</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pic>
        <p:nvPicPr>
          <p:cNvPr id="4" name="Picture 2" descr="title_v3"/>
          <p:cNvPicPr>
            <a:picLocks noChangeAspect="1" noChangeArrowheads="1"/>
          </p:cNvPicPr>
          <p:nvPr userDrawn="1"/>
        </p:nvPicPr>
        <p:blipFill>
          <a:blip r:embed="rId2"/>
          <a:srcRect/>
          <a:stretch>
            <a:fillRect/>
          </a:stretch>
        </p:blipFill>
        <p:spPr bwMode="auto">
          <a:xfrm>
            <a:off x="0" y="0"/>
            <a:ext cx="9144000" cy="6869113"/>
          </a:xfrm>
          <a:prstGeom prst="rect">
            <a:avLst/>
          </a:prstGeom>
          <a:noFill/>
          <a:ln w="9525">
            <a:noFill/>
            <a:miter lim="800000"/>
            <a:headEnd/>
            <a:tailEnd/>
          </a:ln>
        </p:spPr>
      </p:pic>
      <p:sp>
        <p:nvSpPr>
          <p:cNvPr id="968707" name="MASTER_ITEMTitle"/>
          <p:cNvSpPr>
            <a:spLocks noGrp="1" noChangeArrowheads="1"/>
          </p:cNvSpPr>
          <p:nvPr>
            <p:ph type="ctrTitle"/>
          </p:nvPr>
        </p:nvSpPr>
        <p:spPr bwMode="white">
          <a:xfrm>
            <a:off x="2781300" y="2933700"/>
            <a:ext cx="5915025" cy="800100"/>
          </a:xfrm>
        </p:spPr>
        <p:txBody>
          <a:bodyPr anchor="t"/>
          <a:lstStyle>
            <a:lvl1pPr>
              <a:defRPr>
                <a:solidFill>
                  <a:srgbClr val="FFFFFF"/>
                </a:solidFill>
              </a:defRPr>
            </a:lvl1pPr>
          </a:lstStyle>
          <a:p>
            <a:r>
              <a:rPr lang="en-US"/>
              <a:t>Section Title</a:t>
            </a:r>
          </a:p>
        </p:txBody>
      </p:sp>
      <p:sp>
        <p:nvSpPr>
          <p:cNvPr id="968708" name="MASTER_ITEMSubtitle"/>
          <p:cNvSpPr>
            <a:spLocks noGrp="1" noChangeArrowheads="1"/>
          </p:cNvSpPr>
          <p:nvPr>
            <p:ph type="subTitle" idx="1"/>
          </p:nvPr>
        </p:nvSpPr>
        <p:spPr bwMode="white">
          <a:xfrm>
            <a:off x="2782888" y="3513138"/>
            <a:ext cx="5913437" cy="571500"/>
          </a:xfrm>
          <a:effectLst>
            <a:outerShdw dist="17961" dir="2700000" algn="ctr" rotWithShape="0">
              <a:srgbClr val="000000"/>
            </a:outerShdw>
          </a:effectLst>
        </p:spPr>
        <p:txBody>
          <a:bodyPr/>
          <a:lstStyle>
            <a:lvl1pPr>
              <a:lnSpc>
                <a:spcPts val="1800"/>
              </a:lnSpc>
              <a:defRPr sz="3200" b="0">
                <a:solidFill>
                  <a:srgbClr val="FFFFFF"/>
                </a:solidFill>
              </a:defRPr>
            </a:lvl1pPr>
          </a:lstStyle>
          <a:p>
            <a:r>
              <a:rPr lang="en-US"/>
              <a:t>Click to edit Master subtitle style</a:t>
            </a:r>
          </a:p>
          <a:p>
            <a:endParaRPr lang="en-US"/>
          </a:p>
        </p:txBody>
      </p:sp>
      <p:sp>
        <p:nvSpPr>
          <p:cNvPr id="5" name="Page Number - Title Master"/>
          <p:cNvSpPr>
            <a:spLocks noGrp="1" noChangeArrowheads="1"/>
          </p:cNvSpPr>
          <p:nvPr>
            <p:ph type="sldNum" sz="quarter" idx="10"/>
          </p:nvPr>
        </p:nvSpPr>
        <p:spPr bwMode="auto">
          <a:xfrm>
            <a:off x="0" y="6526213"/>
            <a:ext cx="9074150" cy="182562"/>
          </a:xfrm>
          <a:prstGeom prst="rect">
            <a:avLst/>
          </a:prstGeom>
          <a:ln w="12700">
            <a:miter lim="800000"/>
            <a:headEnd/>
            <a:tailEnd/>
          </a:ln>
        </p:spPr>
        <p:txBody>
          <a:bodyPr vert="horz" wrap="square" lIns="0" tIns="0" rIns="0" bIns="0" numCol="1" anchor="b" anchorCtr="0" compatLnSpc="1">
            <a:prstTxWarp prst="textNoShape">
              <a:avLst/>
            </a:prstTxWarp>
            <a:spAutoFit/>
          </a:bodyPr>
          <a:lstStyle>
            <a:lvl1pPr algn="r">
              <a:lnSpc>
                <a:spcPct val="100000"/>
              </a:lnSpc>
              <a:spcBef>
                <a:spcPct val="50000"/>
              </a:spcBef>
              <a:buFontTx/>
              <a:buNone/>
              <a:defRPr kumimoji="0" sz="1200" noProof="1">
                <a:latin typeface="Arial" charset="0"/>
              </a:defRPr>
            </a:lvl1pPr>
          </a:lstStyle>
          <a:p>
            <a:pPr>
              <a:defRPr/>
            </a:pPr>
            <a:fld id="{35254B03-F50F-4A7F-93C9-8056CC8B20A8}" type="slidenum">
              <a:rPr/>
              <a:pPr>
                <a:defRPr/>
              </a:pPr>
              <a:t>‹#›</a:t>
            </a:fld>
            <a:endParaRPr lang="en-US"/>
          </a:p>
        </p:txBody>
      </p:sp>
      <p:sp>
        <p:nvSpPr>
          <p:cNvPr id="6" name="Tagline - Title Master" hidden="1"/>
          <p:cNvSpPr>
            <a:spLocks noGrp="1" noChangeArrowheads="1"/>
          </p:cNvSpPr>
          <p:nvPr>
            <p:ph type="dt" sz="half" idx="11"/>
          </p:nvPr>
        </p:nvSpPr>
        <p:spPr/>
        <p:txBody>
          <a:bodyPr/>
          <a:lstStyle>
            <a:lvl1pPr>
              <a:defRPr/>
            </a:lvl1pPr>
          </a:lstStyle>
          <a:p>
            <a:pPr>
              <a:defRPr/>
            </a:pPr>
            <a:r>
              <a:rPr lang="en-US"/>
              <a:t>NYDOCS1 - #771442v40 /</a:t>
            </a:r>
            <a:fld id="{5985C6BF-6B82-41F3-9ADE-C132A73C0C60}" type="slidenum">
              <a:rPr/>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141413"/>
            <a:ext cx="7772400" cy="52289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NYDOCS1 - #771442v40 /</a:t>
            </a:r>
            <a:fld id="{CA0CC6C9-7C2E-4A4F-8837-3CB3A63C1AB8}"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NYDOCS1 - #771442v40 /</a:t>
            </a:r>
            <a:fld id="{1E124D36-9A89-42BF-BC8A-F18E108ED5AC}"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141413"/>
            <a:ext cx="3810000" cy="53813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1413"/>
            <a:ext cx="3810000" cy="53914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r>
              <a:rPr lang="en-US"/>
              <a:t>NYDOCS1 - #771442v40 /</a:t>
            </a:r>
            <a:fld id="{4DA46C69-899A-4149-B419-A2075E3423BA}"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r>
              <a:rPr lang="en-US"/>
              <a:t>NYDOCS1 - #771442v40 /</a:t>
            </a:r>
            <a:fld id="{AA4BAC78-4B58-4778-8B83-FE925E507073}"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r>
              <a:rPr lang="en-US"/>
              <a:t>NYDOCS1 - #771442v40 /</a:t>
            </a:r>
            <a:fld id="{04377755-E7BA-4DA6-A0CF-81D006153546}"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r>
              <a:rPr lang="en-US"/>
              <a:t>NYDOCS1 - #771442v40 /</a:t>
            </a:r>
            <a:fld id="{EBDE3AD8-2304-406F-A129-ADCF8A3C1686}"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2240"/>
            <a:ext cx="6421120" cy="782320"/>
          </a:xfrm>
        </p:spPr>
        <p:txBody>
          <a:bodyPr/>
          <a:lstStyle>
            <a:lvl1pPr algn="l">
              <a:defRPr sz="28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107440"/>
            <a:ext cx="5111750" cy="5425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097280"/>
            <a:ext cx="3008313" cy="544576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r>
              <a:rPr lang="en-US"/>
              <a:t>HelioVolt Corporation</a:t>
            </a:r>
            <a:br>
              <a:rPr lang="en-US"/>
            </a:br>
            <a:r>
              <a:rPr lang="en-US"/>
              <a:t>Confidential &amp; Proprietary</a:t>
            </a:r>
          </a:p>
        </p:txBody>
      </p:sp>
      <p:sp>
        <p:nvSpPr>
          <p:cNvPr id="5" name="Rectangle 7"/>
          <p:cNvSpPr>
            <a:spLocks noGrp="1" noChangeArrowheads="1"/>
          </p:cNvSpPr>
          <p:nvPr>
            <p:ph type="sldNum" sz="quarter" idx="11"/>
          </p:nvPr>
        </p:nvSpPr>
        <p:spPr>
          <a:ln/>
        </p:spPr>
        <p:txBody>
          <a:bodyPr/>
          <a:lstStyle>
            <a:lvl1pPr>
              <a:defRPr/>
            </a:lvl1pPr>
          </a:lstStyle>
          <a:p>
            <a:pPr>
              <a:defRPr/>
            </a:pPr>
            <a:fld id="{8F069106-60AB-456F-A57B-70F80F52DCA9}" type="slidenum">
              <a:rPr lang="en-US"/>
              <a:pPr>
                <a:defRPr/>
              </a:pPr>
              <a:t>‹#›</a:t>
            </a:fld>
            <a:endParaRPr lang="en-US"/>
          </a:p>
        </p:txBody>
      </p:sp>
      <p:sp>
        <p:nvSpPr>
          <p:cNvPr id="6" name="Rectangle 9"/>
          <p:cNvSpPr>
            <a:spLocks noGrp="1" noChangeArrowheads="1"/>
          </p:cNvSpPr>
          <p:nvPr>
            <p:ph type="dt" sz="half" idx="12"/>
          </p:nvPr>
        </p:nvSpPr>
        <p:spPr>
          <a:ln/>
        </p:spPr>
        <p:txBody>
          <a:bodyPr/>
          <a:lstStyle>
            <a:lvl1pPr>
              <a:defRPr/>
            </a:lvl1pPr>
          </a:lstStyle>
          <a:p>
            <a:pPr>
              <a:defRPr/>
            </a:pPr>
            <a:r>
              <a:rPr lang="en-US"/>
              <a:t>April 2007</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2608" y="259080"/>
            <a:ext cx="6305232" cy="566738"/>
          </a:xfrm>
        </p:spPr>
        <p:txBody>
          <a:bodyPr/>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542608" y="2001520"/>
            <a:ext cx="8154352" cy="4575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542608" y="1100138"/>
            <a:ext cx="813403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r>
              <a:rPr lang="en-US"/>
              <a:t>NYDOCS1 - #771442v40 /</a:t>
            </a:r>
            <a:fld id="{DD50BFE4-1263-4DA7-8F45-5CF0D6961244}"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NYDOCS1 - #771442v40 /</a:t>
            </a:r>
            <a:fld id="{07E686E7-00C1-418F-BA98-E4FBEB8B87F6}"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4450"/>
            <a:ext cx="1943100" cy="53657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4450"/>
            <a:ext cx="5676900" cy="5365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NYDOCS1 - #771442v40 /</a:t>
            </a:r>
            <a:fld id="{88AC0C41-12B6-4A35-B576-31F84AC2EE6D}"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4450"/>
            <a:ext cx="6399213" cy="8223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141413"/>
            <a:ext cx="3810000" cy="42687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141413"/>
            <a:ext cx="38100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351213"/>
            <a:ext cx="3810000" cy="2058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p:txBody>
          <a:bodyPr/>
          <a:lstStyle>
            <a:lvl1pPr>
              <a:defRPr/>
            </a:lvl1pPr>
          </a:lstStyle>
          <a:p>
            <a:pPr>
              <a:defRPr/>
            </a:pPr>
            <a:r>
              <a:rPr lang="en-US"/>
              <a:t>NYDOCS1 - #771442v40 /</a:t>
            </a:r>
            <a:fld id="{8C9EFB17-D346-4652-B9E7-642C94F9BD95}"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4450"/>
            <a:ext cx="6399213" cy="8223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141413"/>
            <a:ext cx="3810000" cy="42687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1413"/>
            <a:ext cx="3810000" cy="42687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r>
              <a:rPr lang="en-US"/>
              <a:t>NYDOCS1 - #771442v40 /</a:t>
            </a:r>
            <a:fld id="{68530328-0F2E-4320-9EEA-ABB2229FC73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r>
              <a:rPr lang="en-US"/>
              <a:t>HelioVolt Corporation</a:t>
            </a:r>
            <a:br>
              <a:rPr lang="en-US"/>
            </a:br>
            <a:r>
              <a:rPr lang="en-US"/>
              <a:t>Confidential &amp; Proprietary</a:t>
            </a:r>
          </a:p>
        </p:txBody>
      </p:sp>
      <p:sp>
        <p:nvSpPr>
          <p:cNvPr id="5" name="Rectangle 7"/>
          <p:cNvSpPr>
            <a:spLocks noGrp="1" noChangeArrowheads="1"/>
          </p:cNvSpPr>
          <p:nvPr>
            <p:ph type="sldNum" sz="quarter" idx="11"/>
          </p:nvPr>
        </p:nvSpPr>
        <p:spPr>
          <a:ln/>
        </p:spPr>
        <p:txBody>
          <a:bodyPr/>
          <a:lstStyle>
            <a:lvl1pPr>
              <a:defRPr/>
            </a:lvl1pPr>
          </a:lstStyle>
          <a:p>
            <a:pPr>
              <a:defRPr/>
            </a:pPr>
            <a:fld id="{ED3A8FE6-9E59-45E4-A251-BAC4D2D270E3}" type="slidenum">
              <a:rPr lang="en-US"/>
              <a:pPr>
                <a:defRPr/>
              </a:pPr>
              <a:t>‹#›</a:t>
            </a:fld>
            <a:endParaRPr lang="en-US"/>
          </a:p>
        </p:txBody>
      </p:sp>
      <p:sp>
        <p:nvSpPr>
          <p:cNvPr id="6" name="Rectangle 9"/>
          <p:cNvSpPr>
            <a:spLocks noGrp="1" noChangeArrowheads="1"/>
          </p:cNvSpPr>
          <p:nvPr>
            <p:ph type="dt" sz="half" idx="12"/>
          </p:nvPr>
        </p:nvSpPr>
        <p:spPr>
          <a:ln/>
        </p:spPr>
        <p:txBody>
          <a:bodyPr/>
          <a:lstStyle>
            <a:lvl1pPr>
              <a:defRPr/>
            </a:lvl1pPr>
          </a:lstStyle>
          <a:p>
            <a:pPr>
              <a:defRPr/>
            </a:pPr>
            <a:r>
              <a:rPr lang="en-US"/>
              <a:t>April 2007</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04888" y="1514475"/>
            <a:ext cx="3763962" cy="4848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21250" y="1514475"/>
            <a:ext cx="3765550" cy="4848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a:ln/>
        </p:spPr>
        <p:txBody>
          <a:bodyPr/>
          <a:lstStyle>
            <a:lvl1pPr>
              <a:defRPr/>
            </a:lvl1pPr>
          </a:lstStyle>
          <a:p>
            <a:pPr>
              <a:defRPr/>
            </a:pPr>
            <a:r>
              <a:rPr lang="en-US"/>
              <a:t>HelioVolt Corporation</a:t>
            </a:r>
            <a:br>
              <a:rPr lang="en-US"/>
            </a:br>
            <a:r>
              <a:rPr lang="en-US"/>
              <a:t>Confidential &amp; Proprietary</a:t>
            </a:r>
          </a:p>
        </p:txBody>
      </p:sp>
      <p:sp>
        <p:nvSpPr>
          <p:cNvPr id="6" name="Rectangle 7"/>
          <p:cNvSpPr>
            <a:spLocks noGrp="1" noChangeArrowheads="1"/>
          </p:cNvSpPr>
          <p:nvPr>
            <p:ph type="sldNum" sz="quarter" idx="11"/>
          </p:nvPr>
        </p:nvSpPr>
        <p:spPr>
          <a:ln/>
        </p:spPr>
        <p:txBody>
          <a:bodyPr/>
          <a:lstStyle>
            <a:lvl1pPr>
              <a:defRPr/>
            </a:lvl1pPr>
          </a:lstStyle>
          <a:p>
            <a:pPr>
              <a:defRPr/>
            </a:pPr>
            <a:fld id="{40A59527-6D9A-407E-89CE-76BBFB9DD2EF}" type="slidenum">
              <a:rPr lang="en-US"/>
              <a:pPr>
                <a:defRPr/>
              </a:pPr>
              <a:t>‹#›</a:t>
            </a:fld>
            <a:endParaRPr lang="en-US"/>
          </a:p>
        </p:txBody>
      </p:sp>
      <p:sp>
        <p:nvSpPr>
          <p:cNvPr id="7" name="Rectangle 9"/>
          <p:cNvSpPr>
            <a:spLocks noGrp="1" noChangeArrowheads="1"/>
          </p:cNvSpPr>
          <p:nvPr>
            <p:ph type="dt" sz="half" idx="12"/>
          </p:nvPr>
        </p:nvSpPr>
        <p:spPr>
          <a:ln/>
        </p:spPr>
        <p:txBody>
          <a:bodyPr/>
          <a:lstStyle>
            <a:lvl1pPr>
              <a:defRPr/>
            </a:lvl1pPr>
          </a:lstStyle>
          <a:p>
            <a:pPr>
              <a:defRPr/>
            </a:pPr>
            <a:r>
              <a:rPr lang="en-US"/>
              <a:t>April 2007</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ftr" sz="quarter" idx="10"/>
          </p:nvPr>
        </p:nvSpPr>
        <p:spPr>
          <a:ln/>
        </p:spPr>
        <p:txBody>
          <a:bodyPr/>
          <a:lstStyle>
            <a:lvl1pPr>
              <a:defRPr/>
            </a:lvl1pPr>
          </a:lstStyle>
          <a:p>
            <a:pPr>
              <a:defRPr/>
            </a:pPr>
            <a:r>
              <a:rPr lang="en-US"/>
              <a:t>HelioVolt Corporation</a:t>
            </a:r>
            <a:br>
              <a:rPr lang="en-US"/>
            </a:br>
            <a:r>
              <a:rPr lang="en-US"/>
              <a:t>Confidential &amp; Proprietary</a:t>
            </a:r>
          </a:p>
        </p:txBody>
      </p:sp>
      <p:sp>
        <p:nvSpPr>
          <p:cNvPr id="8" name="Rectangle 7"/>
          <p:cNvSpPr>
            <a:spLocks noGrp="1" noChangeArrowheads="1"/>
          </p:cNvSpPr>
          <p:nvPr>
            <p:ph type="sldNum" sz="quarter" idx="11"/>
          </p:nvPr>
        </p:nvSpPr>
        <p:spPr>
          <a:ln/>
        </p:spPr>
        <p:txBody>
          <a:bodyPr/>
          <a:lstStyle>
            <a:lvl1pPr>
              <a:defRPr/>
            </a:lvl1pPr>
          </a:lstStyle>
          <a:p>
            <a:pPr>
              <a:defRPr/>
            </a:pPr>
            <a:fld id="{F64F96EB-20FC-4DB3-BA24-AE0A7BA98E7C}" type="slidenum">
              <a:rPr lang="en-US"/>
              <a:pPr>
                <a:defRPr/>
              </a:pPr>
              <a:t>‹#›</a:t>
            </a:fld>
            <a:endParaRPr lang="en-US"/>
          </a:p>
        </p:txBody>
      </p:sp>
      <p:sp>
        <p:nvSpPr>
          <p:cNvPr id="9" name="Rectangle 9"/>
          <p:cNvSpPr>
            <a:spLocks noGrp="1" noChangeArrowheads="1"/>
          </p:cNvSpPr>
          <p:nvPr>
            <p:ph type="dt" sz="half" idx="12"/>
          </p:nvPr>
        </p:nvSpPr>
        <p:spPr>
          <a:ln/>
        </p:spPr>
        <p:txBody>
          <a:bodyPr/>
          <a:lstStyle>
            <a:lvl1pPr>
              <a:defRPr/>
            </a:lvl1pPr>
          </a:lstStyle>
          <a:p>
            <a:pPr>
              <a:defRPr/>
            </a:pPr>
            <a:r>
              <a:rPr lang="en-US"/>
              <a:t>April 2007</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ftr" sz="quarter" idx="10"/>
          </p:nvPr>
        </p:nvSpPr>
        <p:spPr>
          <a:ln/>
        </p:spPr>
        <p:txBody>
          <a:bodyPr/>
          <a:lstStyle>
            <a:lvl1pPr>
              <a:defRPr/>
            </a:lvl1pPr>
          </a:lstStyle>
          <a:p>
            <a:pPr>
              <a:defRPr/>
            </a:pPr>
            <a:r>
              <a:rPr lang="en-US"/>
              <a:t>HelioVolt Corporation</a:t>
            </a:r>
            <a:br>
              <a:rPr lang="en-US"/>
            </a:br>
            <a:r>
              <a:rPr lang="en-US"/>
              <a:t>Confidential &amp; Proprietary</a:t>
            </a:r>
          </a:p>
        </p:txBody>
      </p:sp>
      <p:sp>
        <p:nvSpPr>
          <p:cNvPr id="4" name="Rectangle 7"/>
          <p:cNvSpPr>
            <a:spLocks noGrp="1" noChangeArrowheads="1"/>
          </p:cNvSpPr>
          <p:nvPr>
            <p:ph type="sldNum" sz="quarter" idx="11"/>
          </p:nvPr>
        </p:nvSpPr>
        <p:spPr>
          <a:ln/>
        </p:spPr>
        <p:txBody>
          <a:bodyPr/>
          <a:lstStyle>
            <a:lvl1pPr>
              <a:defRPr/>
            </a:lvl1pPr>
          </a:lstStyle>
          <a:p>
            <a:pPr>
              <a:defRPr/>
            </a:pPr>
            <a:fld id="{972D98BC-689B-43BB-BF56-46BFB6E195AE}" type="slidenum">
              <a:rPr lang="en-US"/>
              <a:pPr>
                <a:defRPr/>
              </a:pPr>
              <a:t>‹#›</a:t>
            </a:fld>
            <a:endParaRPr lang="en-US"/>
          </a:p>
        </p:txBody>
      </p:sp>
      <p:sp>
        <p:nvSpPr>
          <p:cNvPr id="5" name="Rectangle 9"/>
          <p:cNvSpPr>
            <a:spLocks noGrp="1" noChangeArrowheads="1"/>
          </p:cNvSpPr>
          <p:nvPr>
            <p:ph type="dt" sz="half" idx="12"/>
          </p:nvPr>
        </p:nvSpPr>
        <p:spPr>
          <a:ln/>
        </p:spPr>
        <p:txBody>
          <a:bodyPr/>
          <a:lstStyle>
            <a:lvl1pPr>
              <a:defRPr/>
            </a:lvl1pPr>
          </a:lstStyle>
          <a:p>
            <a:pPr>
              <a:defRPr/>
            </a:pPr>
            <a:r>
              <a:rPr lang="en-US"/>
              <a:t>April 2007</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r>
              <a:rPr lang="en-US"/>
              <a:t>HelioVolt Corporation</a:t>
            </a:r>
            <a:br>
              <a:rPr lang="en-US"/>
            </a:br>
            <a:r>
              <a:rPr lang="en-US"/>
              <a:t>Confidential &amp; Proprietary</a:t>
            </a:r>
          </a:p>
        </p:txBody>
      </p:sp>
      <p:sp>
        <p:nvSpPr>
          <p:cNvPr id="3" name="Rectangle 7"/>
          <p:cNvSpPr>
            <a:spLocks noGrp="1" noChangeArrowheads="1"/>
          </p:cNvSpPr>
          <p:nvPr>
            <p:ph type="sldNum" sz="quarter" idx="11"/>
          </p:nvPr>
        </p:nvSpPr>
        <p:spPr>
          <a:ln/>
        </p:spPr>
        <p:txBody>
          <a:bodyPr/>
          <a:lstStyle>
            <a:lvl1pPr>
              <a:defRPr/>
            </a:lvl1pPr>
          </a:lstStyle>
          <a:p>
            <a:pPr>
              <a:defRPr/>
            </a:pPr>
            <a:fld id="{E0954CCB-7F6F-4682-A05D-66A93E233662}" type="slidenum">
              <a:rPr lang="en-US"/>
              <a:pPr>
                <a:defRPr/>
              </a:pPr>
              <a:t>‹#›</a:t>
            </a:fld>
            <a:endParaRPr lang="en-US"/>
          </a:p>
        </p:txBody>
      </p:sp>
      <p:sp>
        <p:nvSpPr>
          <p:cNvPr id="4" name="Rectangle 9"/>
          <p:cNvSpPr>
            <a:spLocks noGrp="1" noChangeArrowheads="1"/>
          </p:cNvSpPr>
          <p:nvPr>
            <p:ph type="dt" sz="half" idx="12"/>
          </p:nvPr>
        </p:nvSpPr>
        <p:spPr>
          <a:ln/>
        </p:spPr>
        <p:txBody>
          <a:bodyPr/>
          <a:lstStyle>
            <a:lvl1pPr>
              <a:defRPr/>
            </a:lvl1pPr>
          </a:lstStyle>
          <a:p>
            <a:pPr>
              <a:defRPr/>
            </a:pPr>
            <a:r>
              <a:rPr lang="en-US"/>
              <a:t>April 2007</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r>
              <a:rPr lang="en-US"/>
              <a:t>HelioVolt Corporation</a:t>
            </a:r>
            <a:br>
              <a:rPr lang="en-US"/>
            </a:br>
            <a:r>
              <a:rPr lang="en-US"/>
              <a:t>Confidential &amp; Proprietary</a:t>
            </a:r>
          </a:p>
        </p:txBody>
      </p:sp>
      <p:sp>
        <p:nvSpPr>
          <p:cNvPr id="6" name="Rectangle 7"/>
          <p:cNvSpPr>
            <a:spLocks noGrp="1" noChangeArrowheads="1"/>
          </p:cNvSpPr>
          <p:nvPr>
            <p:ph type="sldNum" sz="quarter" idx="11"/>
          </p:nvPr>
        </p:nvSpPr>
        <p:spPr>
          <a:ln/>
        </p:spPr>
        <p:txBody>
          <a:bodyPr/>
          <a:lstStyle>
            <a:lvl1pPr>
              <a:defRPr/>
            </a:lvl1pPr>
          </a:lstStyle>
          <a:p>
            <a:pPr>
              <a:defRPr/>
            </a:pPr>
            <a:fld id="{23BF229A-1B0E-47AB-8C1E-FC69B17E11A3}" type="slidenum">
              <a:rPr lang="en-US"/>
              <a:pPr>
                <a:defRPr/>
              </a:pPr>
              <a:t>‹#›</a:t>
            </a:fld>
            <a:endParaRPr lang="en-US"/>
          </a:p>
        </p:txBody>
      </p:sp>
      <p:sp>
        <p:nvSpPr>
          <p:cNvPr id="7" name="Rectangle 9"/>
          <p:cNvSpPr>
            <a:spLocks noGrp="1" noChangeArrowheads="1"/>
          </p:cNvSpPr>
          <p:nvPr>
            <p:ph type="dt" sz="half" idx="12"/>
          </p:nvPr>
        </p:nvSpPr>
        <p:spPr>
          <a:ln/>
        </p:spPr>
        <p:txBody>
          <a:bodyPr/>
          <a:lstStyle>
            <a:lvl1pPr>
              <a:defRPr/>
            </a:lvl1pPr>
          </a:lstStyle>
          <a:p>
            <a:pPr>
              <a:defRPr/>
            </a:pPr>
            <a:r>
              <a:rPr lang="en-US"/>
              <a:t>April 2007</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r>
              <a:rPr lang="en-US"/>
              <a:t>HelioVolt Corporation</a:t>
            </a:r>
            <a:br>
              <a:rPr lang="en-US"/>
            </a:br>
            <a:r>
              <a:rPr lang="en-US"/>
              <a:t>Confidential &amp; Proprietary</a:t>
            </a:r>
          </a:p>
        </p:txBody>
      </p:sp>
      <p:sp>
        <p:nvSpPr>
          <p:cNvPr id="6" name="Rectangle 7"/>
          <p:cNvSpPr>
            <a:spLocks noGrp="1" noChangeArrowheads="1"/>
          </p:cNvSpPr>
          <p:nvPr>
            <p:ph type="sldNum" sz="quarter" idx="11"/>
          </p:nvPr>
        </p:nvSpPr>
        <p:spPr>
          <a:ln/>
        </p:spPr>
        <p:txBody>
          <a:bodyPr/>
          <a:lstStyle>
            <a:lvl1pPr>
              <a:defRPr/>
            </a:lvl1pPr>
          </a:lstStyle>
          <a:p>
            <a:pPr>
              <a:defRPr/>
            </a:pPr>
            <a:fld id="{45DECABD-86B7-44B2-B883-EFA496798634}" type="slidenum">
              <a:rPr lang="en-US"/>
              <a:pPr>
                <a:defRPr/>
              </a:pPr>
              <a:t>‹#›</a:t>
            </a:fld>
            <a:endParaRPr lang="en-US"/>
          </a:p>
        </p:txBody>
      </p:sp>
      <p:sp>
        <p:nvSpPr>
          <p:cNvPr id="7" name="Rectangle 9"/>
          <p:cNvSpPr>
            <a:spLocks noGrp="1" noChangeArrowheads="1"/>
          </p:cNvSpPr>
          <p:nvPr>
            <p:ph type="dt" sz="half" idx="12"/>
          </p:nvPr>
        </p:nvSpPr>
        <p:spPr>
          <a:ln/>
        </p:spPr>
        <p:txBody>
          <a:bodyPr/>
          <a:lstStyle>
            <a:lvl1pPr>
              <a:defRPr/>
            </a:lvl1pPr>
          </a:lstStyle>
          <a:p>
            <a:pPr>
              <a:defRPr/>
            </a:pPr>
            <a:r>
              <a:rPr lang="en-US"/>
              <a:t>April 2007</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B0C98C"/>
            </a:gs>
            <a:gs pos="50000">
              <a:schemeClr val="bg1"/>
            </a:gs>
            <a:gs pos="100000">
              <a:srgbClr val="B0C98C"/>
            </a:gs>
          </a:gsLst>
          <a:lin ang="5400000" scaled="1"/>
        </a:gradFill>
        <a:effectLst/>
      </p:bgPr>
    </p:bg>
    <p:spTree>
      <p:nvGrpSpPr>
        <p:cNvPr id="1" name=""/>
        <p:cNvGrpSpPr/>
        <p:nvPr/>
      </p:nvGrpSpPr>
      <p:grpSpPr>
        <a:xfrm>
          <a:off x="0" y="0"/>
          <a:ext cx="0" cy="0"/>
          <a:chOff x="0" y="0"/>
          <a:chExt cx="0" cy="0"/>
        </a:xfrm>
      </p:grpSpPr>
      <p:sp>
        <p:nvSpPr>
          <p:cNvPr id="912386" name="Rectangle 2"/>
          <p:cNvSpPr>
            <a:spLocks noChangeArrowheads="1"/>
          </p:cNvSpPr>
          <p:nvPr/>
        </p:nvSpPr>
        <p:spPr bwMode="auto">
          <a:xfrm>
            <a:off x="214313" y="0"/>
            <a:ext cx="1182687" cy="1362075"/>
          </a:xfrm>
          <a:prstGeom prst="rect">
            <a:avLst/>
          </a:prstGeom>
          <a:gradFill rotWithShape="0">
            <a:gsLst>
              <a:gs pos="0">
                <a:schemeClr val="bg1"/>
              </a:gs>
              <a:gs pos="100000">
                <a:srgbClr val="8FAF6B"/>
              </a:gs>
            </a:gsLst>
            <a:lin ang="5400000" scaled="1"/>
          </a:gradFill>
          <a:ln w="9525">
            <a:noFill/>
            <a:miter lim="800000"/>
            <a:headEnd/>
            <a:tailEnd/>
          </a:ln>
          <a:effectLst/>
        </p:spPr>
        <p:txBody>
          <a:bodyPr/>
          <a:lstStyle/>
          <a:p>
            <a:pPr>
              <a:defRPr/>
            </a:pPr>
            <a:endParaRPr lang="en-US">
              <a:latin typeface="Arial" charset="0"/>
            </a:endParaRPr>
          </a:p>
        </p:txBody>
      </p:sp>
      <p:sp>
        <p:nvSpPr>
          <p:cNvPr id="912387" name="Rectangle 3"/>
          <p:cNvSpPr>
            <a:spLocks noChangeArrowheads="1"/>
          </p:cNvSpPr>
          <p:nvPr/>
        </p:nvSpPr>
        <p:spPr bwMode="auto">
          <a:xfrm>
            <a:off x="222250" y="214313"/>
            <a:ext cx="8920163" cy="1104900"/>
          </a:xfrm>
          <a:prstGeom prst="rect">
            <a:avLst/>
          </a:prstGeom>
          <a:gradFill rotWithShape="0">
            <a:gsLst>
              <a:gs pos="0">
                <a:schemeClr val="bg1"/>
              </a:gs>
              <a:gs pos="100000">
                <a:srgbClr val="8FAF6B"/>
              </a:gs>
            </a:gsLst>
            <a:lin ang="0" scaled="1"/>
          </a:gradFill>
          <a:ln w="9525">
            <a:noFill/>
            <a:miter lim="800000"/>
            <a:headEnd/>
            <a:tailEnd/>
          </a:ln>
          <a:effectLst/>
        </p:spPr>
        <p:txBody>
          <a:bodyPr/>
          <a:lstStyle/>
          <a:p>
            <a:pPr>
              <a:defRPr/>
            </a:pPr>
            <a:endParaRPr lang="en-US">
              <a:latin typeface="Arial" charset="0"/>
            </a:endParaRPr>
          </a:p>
        </p:txBody>
      </p:sp>
      <p:sp>
        <p:nvSpPr>
          <p:cNvPr id="1028" name="Rectangle 4"/>
          <p:cNvSpPr>
            <a:spLocks noGrp="1" noChangeArrowheads="1"/>
          </p:cNvSpPr>
          <p:nvPr>
            <p:ph type="title"/>
          </p:nvPr>
        </p:nvSpPr>
        <p:spPr bwMode="auto">
          <a:xfrm>
            <a:off x="1387475" y="190500"/>
            <a:ext cx="7299325"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9" name="Rectangle 5"/>
          <p:cNvSpPr>
            <a:spLocks noGrp="1" noChangeArrowheads="1"/>
          </p:cNvSpPr>
          <p:nvPr>
            <p:ph type="body" idx="1"/>
          </p:nvPr>
        </p:nvSpPr>
        <p:spPr bwMode="auto">
          <a:xfrm>
            <a:off x="1004888" y="1514475"/>
            <a:ext cx="7681912" cy="4848225"/>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12390" name="Rectangle 6"/>
          <p:cNvSpPr>
            <a:spLocks noGrp="1" noChangeArrowheads="1"/>
          </p:cNvSpPr>
          <p:nvPr>
            <p:ph type="ftr" sz="quarter" idx="3"/>
          </p:nvPr>
        </p:nvSpPr>
        <p:spPr bwMode="auto">
          <a:xfrm>
            <a:off x="3124200" y="6361113"/>
            <a:ext cx="2895600" cy="37465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lnSpc>
                <a:spcPct val="100000"/>
              </a:lnSpc>
              <a:spcBef>
                <a:spcPct val="0"/>
              </a:spcBef>
              <a:buFontTx/>
              <a:buNone/>
              <a:defRPr sz="1400" b="0">
                <a:latin typeface="+mj-lt"/>
              </a:defRPr>
            </a:lvl1pPr>
          </a:lstStyle>
          <a:p>
            <a:pPr>
              <a:defRPr/>
            </a:pPr>
            <a:r>
              <a:rPr lang="en-US"/>
              <a:t>HelioVolt Corporation</a:t>
            </a:r>
            <a:br>
              <a:rPr lang="en-US"/>
            </a:br>
            <a:r>
              <a:rPr lang="en-US"/>
              <a:t>Confidential &amp; Proprietary</a:t>
            </a:r>
          </a:p>
        </p:txBody>
      </p:sp>
      <p:sp>
        <p:nvSpPr>
          <p:cNvPr id="912391" name="Rectangle 7"/>
          <p:cNvSpPr>
            <a:spLocks noGrp="1" noChangeArrowheads="1"/>
          </p:cNvSpPr>
          <p:nvPr>
            <p:ph type="sldNum" sz="quarter" idx="4"/>
          </p:nvPr>
        </p:nvSpPr>
        <p:spPr bwMode="auto">
          <a:xfrm>
            <a:off x="6781800" y="6362700"/>
            <a:ext cx="1905000" cy="3429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lnSpc>
                <a:spcPct val="100000"/>
              </a:lnSpc>
              <a:spcBef>
                <a:spcPct val="0"/>
              </a:spcBef>
              <a:buFontTx/>
              <a:buNone/>
              <a:defRPr sz="1400" b="0">
                <a:latin typeface="+mj-lt"/>
              </a:defRPr>
            </a:lvl1pPr>
          </a:lstStyle>
          <a:p>
            <a:pPr>
              <a:defRPr/>
            </a:pPr>
            <a:fld id="{73989E4D-13C3-4F61-968B-18AB23322359}" type="slidenum">
              <a:rPr lang="en-US"/>
              <a:pPr>
                <a:defRPr/>
              </a:pPr>
              <a:t>‹#›</a:t>
            </a:fld>
            <a:endParaRPr lang="en-US"/>
          </a:p>
        </p:txBody>
      </p:sp>
      <p:pic>
        <p:nvPicPr>
          <p:cNvPr id="1032" name="Picture 8" descr="HVlogo"/>
          <p:cNvPicPr>
            <a:picLocks noChangeAspect="1" noChangeArrowheads="1"/>
          </p:cNvPicPr>
          <p:nvPr/>
        </p:nvPicPr>
        <p:blipFill>
          <a:blip r:embed="rId13"/>
          <a:srcRect/>
          <a:stretch>
            <a:fillRect/>
          </a:stretch>
        </p:blipFill>
        <p:spPr bwMode="auto">
          <a:xfrm>
            <a:off x="276225" y="211138"/>
            <a:ext cx="1109663" cy="1082675"/>
          </a:xfrm>
          <a:prstGeom prst="rect">
            <a:avLst/>
          </a:prstGeom>
          <a:noFill/>
          <a:ln w="9525">
            <a:noFill/>
            <a:miter lim="800000"/>
            <a:headEnd/>
            <a:tailEnd/>
          </a:ln>
        </p:spPr>
      </p:pic>
      <p:sp>
        <p:nvSpPr>
          <p:cNvPr id="912393" name="Rectangle 9"/>
          <p:cNvSpPr>
            <a:spLocks noGrp="1" noChangeArrowheads="1"/>
          </p:cNvSpPr>
          <p:nvPr>
            <p:ph type="dt" sz="half" idx="2"/>
          </p:nvPr>
        </p:nvSpPr>
        <p:spPr bwMode="auto">
          <a:xfrm>
            <a:off x="228600" y="6321425"/>
            <a:ext cx="1325563" cy="320675"/>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nSpc>
                <a:spcPct val="100000"/>
              </a:lnSpc>
              <a:spcBef>
                <a:spcPct val="0"/>
              </a:spcBef>
              <a:buFontTx/>
              <a:buNone/>
              <a:defRPr sz="1600" b="0">
                <a:latin typeface="+mj-lt"/>
              </a:defRPr>
            </a:lvl1pPr>
          </a:lstStyle>
          <a:p>
            <a:pPr>
              <a:defRPr/>
            </a:pPr>
            <a:r>
              <a:rPr lang="en-US"/>
              <a:t>April 2007</a:t>
            </a:r>
          </a:p>
        </p:txBody>
      </p:sp>
      <p:sp>
        <p:nvSpPr>
          <p:cNvPr id="912394" name="Rectangle 10"/>
          <p:cNvSpPr>
            <a:spLocks noChangeArrowheads="1"/>
          </p:cNvSpPr>
          <p:nvPr/>
        </p:nvSpPr>
        <p:spPr bwMode="auto">
          <a:xfrm>
            <a:off x="212725" y="1357313"/>
            <a:ext cx="4740275" cy="155575"/>
          </a:xfrm>
          <a:prstGeom prst="rect">
            <a:avLst/>
          </a:prstGeom>
          <a:solidFill>
            <a:srgbClr val="8FAF6B">
              <a:alpha val="50000"/>
            </a:srgbClr>
          </a:solidFill>
          <a:ln w="9525">
            <a:noFill/>
            <a:miter lim="800000"/>
            <a:headEnd/>
            <a:tailEnd/>
          </a:ln>
          <a:effectLst/>
        </p:spPr>
        <p:txBody>
          <a:bodyPr/>
          <a:lstStyle/>
          <a:p>
            <a:pPr>
              <a:defRPr/>
            </a:pPr>
            <a:endParaRPr lang="en-US">
              <a:latin typeface="Arial" charset="0"/>
            </a:endParaRPr>
          </a:p>
        </p:txBody>
      </p:sp>
    </p:spTree>
  </p:cSld>
  <p:clrMap bg1="lt1" tx1="dk1" bg2="lt2" tx2="dk2" accent1="accent1" accent2="accent2" accent3="accent3" accent4="accent4" accent5="accent5" accent6="accent6" hlink="hlink" folHlink="folHlink"/>
  <p:sldLayoutIdLst>
    <p:sldLayoutId id="2147484079" r:id="rId1"/>
    <p:sldLayoutId id="2147484080" r:id="rId2"/>
    <p:sldLayoutId id="2147484081" r:id="rId3"/>
    <p:sldLayoutId id="2147484082" r:id="rId4"/>
    <p:sldLayoutId id="2147484083" r:id="rId5"/>
    <p:sldLayoutId id="2147484084" r:id="rId6"/>
    <p:sldLayoutId id="2147484085" r:id="rId7"/>
    <p:sldLayoutId id="2147484086" r:id="rId8"/>
    <p:sldLayoutId id="2147484087" r:id="rId9"/>
    <p:sldLayoutId id="2147484088" r:id="rId10"/>
    <p:sldLayoutId id="2147484089" r:id="rId11"/>
  </p:sldLayoutIdLst>
  <p:timing>
    <p:tnLst>
      <p:par>
        <p:cTn id="1" dur="indefinite" restart="never" nodeType="tmRoot"/>
      </p:par>
    </p:tnLst>
  </p:timing>
  <p:hf hdr="0"/>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18" charset="0"/>
        </a:defRPr>
      </a:lvl2pPr>
      <a:lvl3pPr algn="l" rtl="0" eaLnBrk="0" fontAlgn="base" hangingPunct="0">
        <a:spcBef>
          <a:spcPct val="0"/>
        </a:spcBef>
        <a:spcAft>
          <a:spcPct val="0"/>
        </a:spcAft>
        <a:defRPr kumimoji="1" sz="4400">
          <a:solidFill>
            <a:schemeClr val="tx2"/>
          </a:solidFill>
          <a:latin typeface="Times New Roman" pitchFamily="18" charset="0"/>
        </a:defRPr>
      </a:lvl3pPr>
      <a:lvl4pPr algn="l" rtl="0" eaLnBrk="0" fontAlgn="base" hangingPunct="0">
        <a:spcBef>
          <a:spcPct val="0"/>
        </a:spcBef>
        <a:spcAft>
          <a:spcPct val="0"/>
        </a:spcAft>
        <a:defRPr kumimoji="1" sz="4400">
          <a:solidFill>
            <a:schemeClr val="tx2"/>
          </a:solidFill>
          <a:latin typeface="Times New Roman" pitchFamily="18" charset="0"/>
        </a:defRPr>
      </a:lvl4pPr>
      <a:lvl5pPr algn="l" rtl="0" eaLnBrk="0" fontAlgn="base" hangingPunct="0">
        <a:spcBef>
          <a:spcPct val="0"/>
        </a:spcBef>
        <a:spcAft>
          <a:spcPct val="0"/>
        </a:spcAft>
        <a:defRPr kumimoji="1" sz="4400">
          <a:solidFill>
            <a:schemeClr val="tx2"/>
          </a:solidFill>
          <a:latin typeface="Times New Roman" pitchFamily="18" charset="0"/>
        </a:defRPr>
      </a:lvl5pPr>
      <a:lvl6pPr marL="457200" algn="l" rtl="0" fontAlgn="base">
        <a:spcBef>
          <a:spcPct val="0"/>
        </a:spcBef>
        <a:spcAft>
          <a:spcPct val="0"/>
        </a:spcAft>
        <a:defRPr kumimoji="1" sz="4400">
          <a:solidFill>
            <a:schemeClr val="tx2"/>
          </a:solidFill>
          <a:latin typeface="Times New Roman" pitchFamily="18" charset="0"/>
        </a:defRPr>
      </a:lvl6pPr>
      <a:lvl7pPr marL="914400" algn="l" rtl="0" fontAlgn="base">
        <a:spcBef>
          <a:spcPct val="0"/>
        </a:spcBef>
        <a:spcAft>
          <a:spcPct val="0"/>
        </a:spcAft>
        <a:defRPr kumimoji="1" sz="4400">
          <a:solidFill>
            <a:schemeClr val="tx2"/>
          </a:solidFill>
          <a:latin typeface="Times New Roman" pitchFamily="18" charset="0"/>
        </a:defRPr>
      </a:lvl7pPr>
      <a:lvl8pPr marL="1371600" algn="l" rtl="0" fontAlgn="base">
        <a:spcBef>
          <a:spcPct val="0"/>
        </a:spcBef>
        <a:spcAft>
          <a:spcPct val="0"/>
        </a:spcAft>
        <a:defRPr kumimoji="1" sz="4400">
          <a:solidFill>
            <a:schemeClr val="tx2"/>
          </a:solidFill>
          <a:latin typeface="Times New Roman" pitchFamily="18" charset="0"/>
        </a:defRPr>
      </a:lvl8pPr>
      <a:lvl9pPr marL="1828800" algn="l" rtl="0" fontAlgn="base">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rgbClr val="FFCC00"/>
        </a:buClr>
        <a:buSzPct val="80000"/>
        <a:buFont typeface="Wingdings" pitchFamily="2" charset="2"/>
        <a:buChar char="l"/>
        <a:defRPr kumimoji="1"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defRPr>
      </a:lvl2pPr>
      <a:lvl3pPr marL="1143000" indent="-228600" algn="l" rtl="0" eaLnBrk="0" fontAlgn="base" hangingPunct="0">
        <a:spcBef>
          <a:spcPct val="20000"/>
        </a:spcBef>
        <a:spcAft>
          <a:spcPct val="0"/>
        </a:spcAft>
        <a:buClr>
          <a:schemeClr val="accent2"/>
        </a:buClr>
        <a:buChar char="•"/>
        <a:defRPr kumimoji="1" sz="2400" b="1">
          <a:solidFill>
            <a:schemeClr val="tx1"/>
          </a:solidFill>
          <a:latin typeface="+mn-lt"/>
        </a:defRPr>
      </a:lvl3pPr>
      <a:lvl4pPr marL="1600200" indent="-228600" algn="l" rtl="0" eaLnBrk="0" fontAlgn="base" hangingPunct="0">
        <a:spcBef>
          <a:spcPct val="20000"/>
        </a:spcBef>
        <a:spcAft>
          <a:spcPct val="0"/>
        </a:spcAft>
        <a:buChar char="–"/>
        <a:defRPr kumimoji="1" sz="2000" b="1">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defRPr>
      </a:lvl5pPr>
      <a:lvl6pPr marL="2514600" indent="-228600" algn="l" rtl="0" fontAlgn="base">
        <a:spcBef>
          <a:spcPct val="20000"/>
        </a:spcBef>
        <a:spcAft>
          <a:spcPct val="0"/>
        </a:spcAft>
        <a:buClr>
          <a:schemeClr val="accent2"/>
        </a:buClr>
        <a:buChar char="•"/>
        <a:defRPr kumimoji="1" sz="2000" b="1">
          <a:solidFill>
            <a:schemeClr val="tx1"/>
          </a:solidFill>
          <a:latin typeface="+mn-lt"/>
        </a:defRPr>
      </a:lvl6pPr>
      <a:lvl7pPr marL="2971800" indent="-228600" algn="l" rtl="0" fontAlgn="base">
        <a:spcBef>
          <a:spcPct val="20000"/>
        </a:spcBef>
        <a:spcAft>
          <a:spcPct val="0"/>
        </a:spcAft>
        <a:buClr>
          <a:schemeClr val="accent2"/>
        </a:buClr>
        <a:buChar char="•"/>
        <a:defRPr kumimoji="1" sz="2000" b="1">
          <a:solidFill>
            <a:schemeClr val="tx1"/>
          </a:solidFill>
          <a:latin typeface="+mn-lt"/>
        </a:defRPr>
      </a:lvl7pPr>
      <a:lvl8pPr marL="3429000" indent="-228600" algn="l" rtl="0" fontAlgn="base">
        <a:spcBef>
          <a:spcPct val="20000"/>
        </a:spcBef>
        <a:spcAft>
          <a:spcPct val="0"/>
        </a:spcAft>
        <a:buClr>
          <a:schemeClr val="accent2"/>
        </a:buClr>
        <a:buChar char="•"/>
        <a:defRPr kumimoji="1" sz="2000" b="1">
          <a:solidFill>
            <a:schemeClr val="tx1"/>
          </a:solidFill>
          <a:latin typeface="+mn-lt"/>
        </a:defRPr>
      </a:lvl8pPr>
      <a:lvl9pPr marL="3886200" indent="-228600" algn="l" rtl="0" fontAlgn="base">
        <a:spcBef>
          <a:spcPct val="20000"/>
        </a:spcBef>
        <a:spcAft>
          <a:spcPct val="0"/>
        </a:spcAft>
        <a:buClr>
          <a:schemeClr val="accent2"/>
        </a:buClr>
        <a:buChar char="•"/>
        <a:defRPr kumimoji="1"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Sub"/>
          <p:cNvPicPr>
            <a:picLocks noChangeAspect="1" noChangeArrowheads="1"/>
          </p:cNvPicPr>
          <p:nvPr userDrawn="1"/>
        </p:nvPicPr>
        <p:blipFill>
          <a:blip r:embed="rId15"/>
          <a:srcRect/>
          <a:stretch>
            <a:fillRect/>
          </a:stretch>
        </p:blipFill>
        <p:spPr bwMode="auto">
          <a:xfrm>
            <a:off x="0" y="0"/>
            <a:ext cx="9144000" cy="6858000"/>
          </a:xfrm>
          <a:prstGeom prst="rect">
            <a:avLst/>
          </a:prstGeom>
          <a:noFill/>
          <a:ln w="9525">
            <a:noFill/>
            <a:miter lim="800000"/>
            <a:headEnd/>
            <a:tailEnd/>
          </a:ln>
        </p:spPr>
      </p:pic>
      <p:sp>
        <p:nvSpPr>
          <p:cNvPr id="967684" name="Title - Slide Master"/>
          <p:cNvSpPr>
            <a:spLocks noGrp="1" noChangeArrowheads="1"/>
          </p:cNvSpPr>
          <p:nvPr>
            <p:ph type="title"/>
          </p:nvPr>
        </p:nvSpPr>
        <p:spPr bwMode="auto">
          <a:xfrm>
            <a:off x="685800" y="44450"/>
            <a:ext cx="6399213" cy="822325"/>
          </a:xfrm>
          <a:prstGeom prst="rect">
            <a:avLst/>
          </a:prstGeom>
          <a:noFill/>
          <a:ln w="9525">
            <a:noFill/>
            <a:miter lim="800000"/>
            <a:headEnd/>
            <a:tailEnd/>
          </a:ln>
          <a:effectLst>
            <a:outerShdw dist="17961" dir="2700000" algn="ctr" rotWithShape="0">
              <a:srgbClr val="000000"/>
            </a:outerShdw>
          </a:effec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967685" name="Draft Stamp - Slide Master" hidden="1"/>
          <p:cNvSpPr txBox="1">
            <a:spLocks noChangeArrowheads="1"/>
          </p:cNvSpPr>
          <p:nvPr/>
        </p:nvSpPr>
        <p:spPr bwMode="ltGray">
          <a:xfrm>
            <a:off x="0" y="1371600"/>
            <a:ext cx="685800" cy="4203700"/>
          </a:xfrm>
          <a:prstGeom prst="rect">
            <a:avLst/>
          </a:prstGeom>
          <a:noFill/>
          <a:ln w="9525">
            <a:noFill/>
            <a:miter lim="800000"/>
            <a:headEnd/>
            <a:tailEnd/>
          </a:ln>
          <a:effectLst/>
        </p:spPr>
        <p:txBody>
          <a:bodyPr>
            <a:spAutoFit/>
          </a:bodyPr>
          <a:lstStyle/>
          <a:p>
            <a:pPr>
              <a:lnSpc>
                <a:spcPct val="100000"/>
              </a:lnSpc>
              <a:spcBef>
                <a:spcPct val="50000"/>
              </a:spcBef>
              <a:buFontTx/>
              <a:buNone/>
              <a:defRPr/>
            </a:pPr>
            <a:r>
              <a:rPr kumimoji="0" lang="en-US" sz="5400" b="0" noProof="1">
                <a:solidFill>
                  <a:srgbClr val="C0C0C0"/>
                </a:solidFill>
                <a:latin typeface="Arial Black" pitchFamily="34" charset="0"/>
              </a:rPr>
              <a:t>DRAFT</a:t>
            </a:r>
          </a:p>
        </p:txBody>
      </p:sp>
      <p:sp>
        <p:nvSpPr>
          <p:cNvPr id="2053" name="SubTitle - Slide Master"/>
          <p:cNvSpPr>
            <a:spLocks noGrp="1" noChangeArrowheads="1"/>
          </p:cNvSpPr>
          <p:nvPr>
            <p:ph type="body" idx="1"/>
          </p:nvPr>
        </p:nvSpPr>
        <p:spPr bwMode="auto">
          <a:xfrm>
            <a:off x="685800" y="1141413"/>
            <a:ext cx="7772400" cy="53101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Sub Title</a:t>
            </a:r>
          </a:p>
          <a:p>
            <a:pPr lvl="1"/>
            <a:r>
              <a:rPr lang="en-US" smtClean="0"/>
              <a:t>Basic Text</a:t>
            </a:r>
          </a:p>
          <a:p>
            <a:pPr lvl="2"/>
            <a:r>
              <a:rPr lang="en-US" smtClean="0"/>
              <a:t>Bullet level one</a:t>
            </a:r>
          </a:p>
          <a:p>
            <a:pPr lvl="3"/>
            <a:r>
              <a:rPr lang="en-US" smtClean="0"/>
              <a:t>Bullet level two</a:t>
            </a:r>
          </a:p>
          <a:p>
            <a:pPr lvl="4"/>
            <a:r>
              <a:rPr lang="en-US" smtClean="0"/>
              <a:t>Bullet level three</a:t>
            </a:r>
          </a:p>
        </p:txBody>
      </p:sp>
      <p:sp>
        <p:nvSpPr>
          <p:cNvPr id="967687" name="Tagline - Slide Master" hidden="1"/>
          <p:cNvSpPr>
            <a:spLocks noGrp="1" noChangeArrowheads="1"/>
          </p:cNvSpPr>
          <p:nvPr>
            <p:ph type="dt" sz="half" idx="2"/>
          </p:nvPr>
        </p:nvSpPr>
        <p:spPr bwMode="auto">
          <a:xfrm>
            <a:off x="7902575" y="33338"/>
            <a:ext cx="1155700" cy="106362"/>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a:lnSpc>
                <a:spcPct val="100000"/>
              </a:lnSpc>
              <a:spcBef>
                <a:spcPct val="0"/>
              </a:spcBef>
              <a:buClr>
                <a:schemeClr val="accent2"/>
              </a:buClr>
              <a:buFont typeface="Wingdings" pitchFamily="2" charset="2"/>
              <a:buNone/>
              <a:defRPr kumimoji="0" sz="700" b="0" noProof="1">
                <a:solidFill>
                  <a:srgbClr val="B2B2B2"/>
                </a:solidFill>
                <a:latin typeface="Arial" charset="0"/>
              </a:defRPr>
            </a:lvl1pPr>
          </a:lstStyle>
          <a:p>
            <a:pPr>
              <a:defRPr/>
            </a:pPr>
            <a:r>
              <a:rPr lang="en-US"/>
              <a:t>NYDOCS1 - #771442v40 /</a:t>
            </a:r>
            <a:fld id="{4C49DB69-ED3B-4AFC-AF6B-D10E1388BECA}" type="slidenum">
              <a:rPr/>
              <a:pPr>
                <a:defRPr/>
              </a:pPr>
              <a:t>‹#›</a:t>
            </a:fld>
            <a:endParaRPr lang="en-US"/>
          </a:p>
        </p:txBody>
      </p:sp>
      <p:sp>
        <p:nvSpPr>
          <p:cNvPr id="967688" name="Text Box 8"/>
          <p:cNvSpPr txBox="1">
            <a:spLocks noChangeArrowheads="1"/>
          </p:cNvSpPr>
          <p:nvPr userDrawn="1"/>
        </p:nvSpPr>
        <p:spPr bwMode="gray">
          <a:xfrm>
            <a:off x="531813" y="6567488"/>
            <a:ext cx="2014537" cy="209550"/>
          </a:xfrm>
          <a:prstGeom prst="rect">
            <a:avLst/>
          </a:prstGeom>
          <a:noFill/>
          <a:ln w="9525">
            <a:noFill/>
            <a:miter lim="800000"/>
            <a:headEnd/>
            <a:tailEnd/>
          </a:ln>
          <a:effectLst/>
        </p:spPr>
        <p:txBody>
          <a:bodyPr>
            <a:spAutoFit/>
          </a:bodyPr>
          <a:lstStyle/>
          <a:p>
            <a:pPr algn="ctr" eaLnBrk="1" hangingPunct="1">
              <a:lnSpc>
                <a:spcPct val="85000"/>
              </a:lnSpc>
              <a:spcBef>
                <a:spcPct val="0"/>
              </a:spcBef>
              <a:buFontTx/>
              <a:buNone/>
              <a:defRPr/>
            </a:pPr>
            <a:r>
              <a:rPr kumimoji="0" lang="en-US" sz="900" b="0" dirty="0">
                <a:solidFill>
                  <a:srgbClr val="98CC66"/>
                </a:solidFill>
                <a:latin typeface="Arial" charset="0"/>
              </a:rPr>
              <a:t>Confidential HelioVolt Corp © 2008</a:t>
            </a:r>
          </a:p>
        </p:txBody>
      </p:sp>
      <p:sp>
        <p:nvSpPr>
          <p:cNvPr id="967689" name="Rectangle 9"/>
          <p:cNvSpPr>
            <a:spLocks noChangeArrowheads="1"/>
          </p:cNvSpPr>
          <p:nvPr/>
        </p:nvSpPr>
        <p:spPr bwMode="gray">
          <a:xfrm>
            <a:off x="66675" y="6567488"/>
            <a:ext cx="398463" cy="207962"/>
          </a:xfrm>
          <a:prstGeom prst="rect">
            <a:avLst/>
          </a:prstGeom>
          <a:noFill/>
          <a:ln w="9525">
            <a:noFill/>
            <a:miter lim="800000"/>
            <a:headEnd/>
            <a:tailEnd/>
          </a:ln>
          <a:effectLst/>
        </p:spPr>
        <p:txBody>
          <a:bodyPr>
            <a:spAutoFit/>
          </a:bodyPr>
          <a:lstStyle/>
          <a:p>
            <a:pPr algn="ctr" eaLnBrk="1" hangingPunct="1">
              <a:lnSpc>
                <a:spcPct val="85000"/>
              </a:lnSpc>
              <a:spcBef>
                <a:spcPct val="0"/>
              </a:spcBef>
              <a:buFontTx/>
              <a:buNone/>
              <a:defRPr/>
            </a:pPr>
            <a:fld id="{C6C1BAE1-CFB5-441F-89D0-FEFACA716CFC}" type="slidenum">
              <a:rPr kumimoji="0" lang="en-US" sz="900" b="0">
                <a:solidFill>
                  <a:srgbClr val="98CC66"/>
                </a:solidFill>
                <a:latin typeface="Arial" charset="0"/>
              </a:rPr>
              <a:pPr algn="ctr" eaLnBrk="1" hangingPunct="1">
                <a:lnSpc>
                  <a:spcPct val="85000"/>
                </a:lnSpc>
                <a:spcBef>
                  <a:spcPct val="0"/>
                </a:spcBef>
                <a:buFontTx/>
                <a:buNone/>
                <a:defRPr/>
              </a:pPr>
              <a:t>‹#›</a:t>
            </a:fld>
            <a:endParaRPr kumimoji="0" lang="en-US" sz="900" b="0">
              <a:solidFill>
                <a:srgbClr val="98CC66"/>
              </a:solidFill>
              <a:latin typeface="Arial" charset="0"/>
            </a:endParaRPr>
          </a:p>
        </p:txBody>
      </p:sp>
      <p:sp>
        <p:nvSpPr>
          <p:cNvPr id="967690" name="Oval 10"/>
          <p:cNvSpPr>
            <a:spLocks noChangeArrowheads="1"/>
          </p:cNvSpPr>
          <p:nvPr userDrawn="1"/>
        </p:nvSpPr>
        <p:spPr bwMode="gray">
          <a:xfrm>
            <a:off x="171450" y="6569075"/>
            <a:ext cx="200025" cy="200025"/>
          </a:xfrm>
          <a:prstGeom prst="ellipse">
            <a:avLst/>
          </a:prstGeom>
          <a:noFill/>
          <a:ln w="9525">
            <a:solidFill>
              <a:srgbClr val="DDDDDD"/>
            </a:solidFill>
            <a:round/>
            <a:headEnd/>
            <a:tailEnd/>
          </a:ln>
          <a:effectLst/>
        </p:spPr>
        <p:txBody>
          <a:bodyPr wrap="none" anchor="ctr"/>
          <a:lstStyle/>
          <a:p>
            <a:pPr>
              <a:defRPr/>
            </a:pPr>
            <a:endParaRPr lang="en-US">
              <a:latin typeface="Arial" charset="0"/>
            </a:endParaRPr>
          </a:p>
        </p:txBody>
      </p:sp>
      <p:sp>
        <p:nvSpPr>
          <p:cNvPr id="967691" name="Line 11"/>
          <p:cNvSpPr>
            <a:spLocks noChangeShapeType="1"/>
          </p:cNvSpPr>
          <p:nvPr userDrawn="1"/>
        </p:nvSpPr>
        <p:spPr bwMode="gray">
          <a:xfrm>
            <a:off x="376238" y="6673850"/>
            <a:ext cx="209550" cy="0"/>
          </a:xfrm>
          <a:prstGeom prst="line">
            <a:avLst/>
          </a:prstGeom>
          <a:noFill/>
          <a:ln w="9525">
            <a:solidFill>
              <a:srgbClr val="DDDDDD"/>
            </a:solidFill>
            <a:round/>
            <a:headEnd/>
            <a:tailEnd/>
          </a:ln>
          <a:effectLst/>
        </p:spPr>
        <p:txBody>
          <a:bodyPr wrap="none" anchor="ctr"/>
          <a:lstStyle/>
          <a:p>
            <a:pPr>
              <a:defRPr/>
            </a:pPr>
            <a:endParaRPr lang="en-US">
              <a:latin typeface="Arial" charset="0"/>
            </a:endParaRPr>
          </a:p>
        </p:txBody>
      </p:sp>
      <p:sp>
        <p:nvSpPr>
          <p:cNvPr id="967692" name="Oval 12"/>
          <p:cNvSpPr>
            <a:spLocks noChangeArrowheads="1"/>
          </p:cNvSpPr>
          <p:nvPr userDrawn="1"/>
        </p:nvSpPr>
        <p:spPr bwMode="gray">
          <a:xfrm>
            <a:off x="171450" y="6569075"/>
            <a:ext cx="200025" cy="200025"/>
          </a:xfrm>
          <a:prstGeom prst="ellipse">
            <a:avLst/>
          </a:prstGeom>
          <a:noFill/>
          <a:ln w="9525">
            <a:solidFill>
              <a:srgbClr val="DDDDDD"/>
            </a:solidFill>
            <a:round/>
            <a:headEnd/>
            <a:tailEnd/>
          </a:ln>
          <a:effectLst/>
        </p:spPr>
        <p:txBody>
          <a:bodyPr wrap="none" anchor="ctr"/>
          <a:lstStyle/>
          <a:p>
            <a:pPr algn="ctr" eaLnBrk="1" hangingPunct="1">
              <a:lnSpc>
                <a:spcPct val="100000"/>
              </a:lnSpc>
              <a:spcBef>
                <a:spcPct val="0"/>
              </a:spcBef>
              <a:buFontTx/>
              <a:buNone/>
              <a:defRPr/>
            </a:pPr>
            <a:endParaRPr kumimoji="0" lang="en-US" sz="1800">
              <a:latin typeface="Arial" charset="0"/>
            </a:endParaRPr>
          </a:p>
        </p:txBody>
      </p:sp>
      <p:sp>
        <p:nvSpPr>
          <p:cNvPr id="967693" name="Line 13"/>
          <p:cNvSpPr>
            <a:spLocks noChangeShapeType="1"/>
          </p:cNvSpPr>
          <p:nvPr userDrawn="1"/>
        </p:nvSpPr>
        <p:spPr bwMode="gray">
          <a:xfrm>
            <a:off x="376238" y="6673850"/>
            <a:ext cx="209550" cy="0"/>
          </a:xfrm>
          <a:prstGeom prst="line">
            <a:avLst/>
          </a:prstGeom>
          <a:noFill/>
          <a:ln w="9525">
            <a:solidFill>
              <a:srgbClr val="DDDDDD"/>
            </a:solidFill>
            <a:round/>
            <a:headEnd/>
            <a:tailEnd/>
          </a:ln>
          <a:effectLst/>
        </p:spPr>
        <p:txBody>
          <a:bodyPr wrap="none" anchor="ctr"/>
          <a:lstStyle/>
          <a:p>
            <a:pPr>
              <a:defRPr/>
            </a:pPr>
            <a:endParaRPr lang="en-US">
              <a:latin typeface="Arial" charset="0"/>
            </a:endParaRPr>
          </a:p>
        </p:txBody>
      </p:sp>
    </p:spTree>
  </p:cSld>
  <p:clrMap bg1="lt1" tx1="dk1" bg2="lt2" tx2="dk2" accent1="accent1" accent2="accent2" accent3="accent3" accent4="accent4" accent5="accent5" accent6="accent6" hlink="hlink" folHlink="folHlink"/>
  <p:sldLayoutIdLst>
    <p:sldLayoutId id="2147484090" r:id="rId1"/>
    <p:sldLayoutId id="2147484091" r:id="rId2"/>
    <p:sldLayoutId id="2147484092" r:id="rId3"/>
    <p:sldLayoutId id="2147484093" r:id="rId4"/>
    <p:sldLayoutId id="2147484094" r:id="rId5"/>
    <p:sldLayoutId id="2147484095" r:id="rId6"/>
    <p:sldLayoutId id="2147484096" r:id="rId7"/>
    <p:sldLayoutId id="2147484097" r:id="rId8"/>
    <p:sldLayoutId id="2147484098" r:id="rId9"/>
    <p:sldLayoutId id="2147484099" r:id="rId10"/>
    <p:sldLayoutId id="2147484100" r:id="rId11"/>
    <p:sldLayoutId id="2147484101" r:id="rId12"/>
    <p:sldLayoutId id="2147484102" r:id="rId13"/>
  </p:sldLayoutIdLst>
  <p:hf sldNum="0" hdr="0" ftr="0"/>
  <p:txStyles>
    <p:titleStyle>
      <a:lvl1pPr algn="l" defTabSz="728663" rtl="0" eaLnBrk="0" fontAlgn="base" hangingPunct="0">
        <a:lnSpc>
          <a:spcPts val="2700"/>
        </a:lnSpc>
        <a:spcBef>
          <a:spcPct val="0"/>
        </a:spcBef>
        <a:spcAft>
          <a:spcPct val="0"/>
        </a:spcAft>
        <a:defRPr sz="3200" b="1">
          <a:solidFill>
            <a:schemeClr val="bg1"/>
          </a:solidFill>
          <a:latin typeface="+mj-lt"/>
          <a:ea typeface="+mj-ea"/>
          <a:cs typeface="+mj-cs"/>
        </a:defRPr>
      </a:lvl1pPr>
      <a:lvl2pPr algn="l" defTabSz="728663" rtl="0" eaLnBrk="0" fontAlgn="base" hangingPunct="0">
        <a:lnSpc>
          <a:spcPts val="2700"/>
        </a:lnSpc>
        <a:spcBef>
          <a:spcPct val="0"/>
        </a:spcBef>
        <a:spcAft>
          <a:spcPct val="0"/>
        </a:spcAft>
        <a:defRPr sz="3200" b="1">
          <a:solidFill>
            <a:schemeClr val="bg1"/>
          </a:solidFill>
          <a:latin typeface="Arial" charset="0"/>
        </a:defRPr>
      </a:lvl2pPr>
      <a:lvl3pPr algn="l" defTabSz="728663" rtl="0" eaLnBrk="0" fontAlgn="base" hangingPunct="0">
        <a:lnSpc>
          <a:spcPts val="2700"/>
        </a:lnSpc>
        <a:spcBef>
          <a:spcPct val="0"/>
        </a:spcBef>
        <a:spcAft>
          <a:spcPct val="0"/>
        </a:spcAft>
        <a:defRPr sz="3200" b="1">
          <a:solidFill>
            <a:schemeClr val="bg1"/>
          </a:solidFill>
          <a:latin typeface="Arial" charset="0"/>
        </a:defRPr>
      </a:lvl3pPr>
      <a:lvl4pPr algn="l" defTabSz="728663" rtl="0" eaLnBrk="0" fontAlgn="base" hangingPunct="0">
        <a:lnSpc>
          <a:spcPts val="2700"/>
        </a:lnSpc>
        <a:spcBef>
          <a:spcPct val="0"/>
        </a:spcBef>
        <a:spcAft>
          <a:spcPct val="0"/>
        </a:spcAft>
        <a:defRPr sz="3200" b="1">
          <a:solidFill>
            <a:schemeClr val="bg1"/>
          </a:solidFill>
          <a:latin typeface="Arial" charset="0"/>
        </a:defRPr>
      </a:lvl4pPr>
      <a:lvl5pPr algn="l" defTabSz="728663" rtl="0" eaLnBrk="0" fontAlgn="base" hangingPunct="0">
        <a:lnSpc>
          <a:spcPts val="2700"/>
        </a:lnSpc>
        <a:spcBef>
          <a:spcPct val="0"/>
        </a:spcBef>
        <a:spcAft>
          <a:spcPct val="0"/>
        </a:spcAft>
        <a:defRPr sz="3200" b="1">
          <a:solidFill>
            <a:schemeClr val="bg1"/>
          </a:solidFill>
          <a:latin typeface="Arial" charset="0"/>
        </a:defRPr>
      </a:lvl5pPr>
      <a:lvl6pPr marL="457200" algn="l" defTabSz="728663" rtl="0" fontAlgn="base">
        <a:lnSpc>
          <a:spcPts val="2700"/>
        </a:lnSpc>
        <a:spcBef>
          <a:spcPct val="0"/>
        </a:spcBef>
        <a:spcAft>
          <a:spcPct val="0"/>
        </a:spcAft>
        <a:defRPr sz="3200" b="1">
          <a:solidFill>
            <a:schemeClr val="bg1"/>
          </a:solidFill>
          <a:latin typeface="Arial" charset="0"/>
        </a:defRPr>
      </a:lvl6pPr>
      <a:lvl7pPr marL="914400" algn="l" defTabSz="728663" rtl="0" fontAlgn="base">
        <a:lnSpc>
          <a:spcPts val="2700"/>
        </a:lnSpc>
        <a:spcBef>
          <a:spcPct val="0"/>
        </a:spcBef>
        <a:spcAft>
          <a:spcPct val="0"/>
        </a:spcAft>
        <a:defRPr sz="3200" b="1">
          <a:solidFill>
            <a:schemeClr val="bg1"/>
          </a:solidFill>
          <a:latin typeface="Arial" charset="0"/>
        </a:defRPr>
      </a:lvl7pPr>
      <a:lvl8pPr marL="1371600" algn="l" defTabSz="728663" rtl="0" fontAlgn="base">
        <a:lnSpc>
          <a:spcPts val="2700"/>
        </a:lnSpc>
        <a:spcBef>
          <a:spcPct val="0"/>
        </a:spcBef>
        <a:spcAft>
          <a:spcPct val="0"/>
        </a:spcAft>
        <a:defRPr sz="3200" b="1">
          <a:solidFill>
            <a:schemeClr val="bg1"/>
          </a:solidFill>
          <a:latin typeface="Arial" charset="0"/>
        </a:defRPr>
      </a:lvl8pPr>
      <a:lvl9pPr marL="1828800" algn="l" defTabSz="728663" rtl="0" fontAlgn="base">
        <a:lnSpc>
          <a:spcPts val="2700"/>
        </a:lnSpc>
        <a:spcBef>
          <a:spcPct val="0"/>
        </a:spcBef>
        <a:spcAft>
          <a:spcPct val="0"/>
        </a:spcAft>
        <a:defRPr sz="3200" b="1">
          <a:solidFill>
            <a:schemeClr val="bg1"/>
          </a:solidFill>
          <a:latin typeface="Arial" charset="0"/>
        </a:defRPr>
      </a:lvl9pPr>
    </p:titleStyle>
    <p:bodyStyle>
      <a:lvl1pPr marL="342900" indent="-342900" algn="l" rtl="0" eaLnBrk="0" fontAlgn="base" hangingPunct="0">
        <a:spcBef>
          <a:spcPct val="50000"/>
        </a:spcBef>
        <a:spcAft>
          <a:spcPct val="0"/>
        </a:spcAft>
        <a:buClr>
          <a:schemeClr val="accent2"/>
        </a:buClr>
        <a:buFont typeface="Symbol" pitchFamily="18" charset="2"/>
        <a:buChar char="•"/>
        <a:defRPr sz="2400" b="1">
          <a:solidFill>
            <a:srgbClr val="669933"/>
          </a:solidFill>
          <a:latin typeface="+mn-lt"/>
          <a:ea typeface="+mn-ea"/>
          <a:cs typeface="+mn-cs"/>
        </a:defRPr>
      </a:lvl1pPr>
      <a:lvl2pPr marL="1588" indent="455613" algn="l" rtl="0" eaLnBrk="0" fontAlgn="base" hangingPunct="0">
        <a:spcBef>
          <a:spcPct val="50000"/>
        </a:spcBef>
        <a:spcAft>
          <a:spcPct val="0"/>
        </a:spcAft>
        <a:buClr>
          <a:srgbClr val="0066CC"/>
        </a:buClr>
        <a:buSzPct val="75000"/>
        <a:buFont typeface="Wingdings 3" pitchFamily="18" charset="2"/>
        <a:buChar char="–"/>
        <a:defRPr sz="2400">
          <a:solidFill>
            <a:schemeClr val="tx1"/>
          </a:solidFill>
          <a:latin typeface="+mn-lt"/>
        </a:defRPr>
      </a:lvl2pPr>
      <a:lvl3pPr marL="228600" indent="-225425" algn="l" rtl="0" eaLnBrk="0" fontAlgn="base" hangingPunct="0">
        <a:spcBef>
          <a:spcPct val="50000"/>
        </a:spcBef>
        <a:spcAft>
          <a:spcPct val="0"/>
        </a:spcAft>
        <a:buClr>
          <a:srgbClr val="669933"/>
        </a:buClr>
        <a:buFont typeface="Wingdings 2" pitchFamily="18" charset="2"/>
        <a:buChar char=""/>
        <a:defRPr sz="2400">
          <a:solidFill>
            <a:schemeClr val="tx1"/>
          </a:solidFill>
          <a:latin typeface="+mn-lt"/>
        </a:defRPr>
      </a:lvl3pPr>
      <a:lvl4pPr marL="457200" indent="-227013" algn="l" rtl="0" eaLnBrk="0" fontAlgn="base" hangingPunct="0">
        <a:spcBef>
          <a:spcPct val="35000"/>
        </a:spcBef>
        <a:spcAft>
          <a:spcPct val="0"/>
        </a:spcAft>
        <a:buClr>
          <a:srgbClr val="669933"/>
        </a:buClr>
        <a:buSzPct val="125000"/>
        <a:buChar char="•"/>
        <a:defRPr sz="2400">
          <a:solidFill>
            <a:schemeClr val="tx1"/>
          </a:solidFill>
          <a:latin typeface="+mn-lt"/>
        </a:defRPr>
      </a:lvl4pPr>
      <a:lvl5pPr marL="685800" indent="-227013" algn="l" rtl="0" eaLnBrk="0" fontAlgn="base" hangingPunct="0">
        <a:spcBef>
          <a:spcPct val="20000"/>
        </a:spcBef>
        <a:spcAft>
          <a:spcPct val="0"/>
        </a:spcAft>
        <a:buClr>
          <a:srgbClr val="669933"/>
        </a:buClr>
        <a:buFont typeface="Wingdings" pitchFamily="2" charset="2"/>
        <a:buChar char="–"/>
        <a:defRPr sz="2400">
          <a:solidFill>
            <a:schemeClr val="tx1"/>
          </a:solidFill>
          <a:latin typeface="+mn-lt"/>
        </a:defRPr>
      </a:lvl5pPr>
      <a:lvl6pPr marL="1143000" indent="-227013" algn="l" rtl="0" fontAlgn="base">
        <a:spcBef>
          <a:spcPct val="20000"/>
        </a:spcBef>
        <a:spcAft>
          <a:spcPct val="0"/>
        </a:spcAft>
        <a:buClr>
          <a:srgbClr val="669933"/>
        </a:buClr>
        <a:buFont typeface="Wingdings" pitchFamily="2" charset="2"/>
        <a:buChar char="–"/>
        <a:defRPr sz="2400">
          <a:solidFill>
            <a:schemeClr val="tx1"/>
          </a:solidFill>
          <a:latin typeface="+mn-lt"/>
        </a:defRPr>
      </a:lvl6pPr>
      <a:lvl7pPr marL="1600200" indent="-227013" algn="l" rtl="0" fontAlgn="base">
        <a:spcBef>
          <a:spcPct val="20000"/>
        </a:spcBef>
        <a:spcAft>
          <a:spcPct val="0"/>
        </a:spcAft>
        <a:buClr>
          <a:srgbClr val="669933"/>
        </a:buClr>
        <a:buFont typeface="Wingdings" pitchFamily="2" charset="2"/>
        <a:buChar char="–"/>
        <a:defRPr sz="2400">
          <a:solidFill>
            <a:schemeClr val="tx1"/>
          </a:solidFill>
          <a:latin typeface="+mn-lt"/>
        </a:defRPr>
      </a:lvl7pPr>
      <a:lvl8pPr marL="2057400" indent="-227013" algn="l" rtl="0" fontAlgn="base">
        <a:spcBef>
          <a:spcPct val="20000"/>
        </a:spcBef>
        <a:spcAft>
          <a:spcPct val="0"/>
        </a:spcAft>
        <a:buClr>
          <a:srgbClr val="669933"/>
        </a:buClr>
        <a:buFont typeface="Wingdings" pitchFamily="2" charset="2"/>
        <a:buChar char="–"/>
        <a:defRPr sz="2400">
          <a:solidFill>
            <a:schemeClr val="tx1"/>
          </a:solidFill>
          <a:latin typeface="+mn-lt"/>
        </a:defRPr>
      </a:lvl8pPr>
      <a:lvl9pPr marL="2514600" indent="-227013" algn="l" rtl="0" fontAlgn="base">
        <a:spcBef>
          <a:spcPct val="20000"/>
        </a:spcBef>
        <a:spcAft>
          <a:spcPct val="0"/>
        </a:spcAft>
        <a:buClr>
          <a:srgbClr val="669933"/>
        </a:buClr>
        <a:buFont typeface="Wingdings" pitchFamily="2" charset="2"/>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i.treehugger.com/files/Solar%20panel%205.jpg"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25.jpe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28.jpe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3.xml"/><Relationship Id="rId5" Type="http://schemas.openxmlformats.org/officeDocument/2006/relationships/image" Target="../media/image31.jpe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olar.physics.montana.edu/YPOP/Spotlight/Today/ultraviolet.html"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agline - Title Master" hidden="1"/>
          <p:cNvSpPr>
            <a:spLocks noGrp="1" noChangeArrowheads="1"/>
          </p:cNvSpPr>
          <p:nvPr>
            <p:ph type="dt" sz="quarter" idx="11"/>
          </p:nvPr>
        </p:nvSpPr>
        <p:spPr>
          <a:xfrm>
            <a:off x="0" y="6526213"/>
            <a:ext cx="9074150" cy="182562"/>
          </a:xfrm>
          <a:noFill/>
          <a:ln w="12700"/>
        </p:spPr>
        <p:txBody>
          <a:bodyPr wrap="square"/>
          <a:lstStyle/>
          <a:p>
            <a:pPr>
              <a:spcBef>
                <a:spcPct val="50000"/>
              </a:spcBef>
              <a:buClrTx/>
              <a:buFontTx/>
              <a:buNone/>
            </a:pPr>
            <a:r>
              <a:rPr lang="en-US" sz="1200" b="1" smtClean="0">
                <a:solidFill>
                  <a:schemeClr val="tx1"/>
                </a:solidFill>
                <a:latin typeface="Arial" pitchFamily="34" charset="0"/>
              </a:rPr>
              <a:t>NYDOCS1 - #771442v40 /</a:t>
            </a:r>
            <a:fld id="{6C15B37C-28F4-4574-9C0B-B0C4F8E049FC}" type="slidenum">
              <a:rPr sz="1200" b="1" smtClean="0">
                <a:solidFill>
                  <a:schemeClr val="tx1"/>
                </a:solidFill>
                <a:latin typeface="Arial" pitchFamily="34" charset="0"/>
              </a:rPr>
              <a:pPr>
                <a:spcBef>
                  <a:spcPct val="50000"/>
                </a:spcBef>
                <a:buClrTx/>
                <a:buFontTx/>
                <a:buNone/>
              </a:pPr>
              <a:t>1</a:t>
            </a:fld>
            <a:endParaRPr lang="en-US" sz="1200" b="1" smtClean="0">
              <a:solidFill>
                <a:schemeClr val="tx1"/>
              </a:solidFill>
              <a:latin typeface="Arial" pitchFamily="34" charset="0"/>
            </a:endParaRPr>
          </a:p>
        </p:txBody>
      </p:sp>
      <p:sp>
        <p:nvSpPr>
          <p:cNvPr id="16387" name="Draft/Miscellaneous Text - Cover"/>
          <p:cNvSpPr txBox="1">
            <a:spLocks noChangeArrowheads="1"/>
          </p:cNvSpPr>
          <p:nvPr/>
        </p:nvSpPr>
        <p:spPr bwMode="white">
          <a:xfrm>
            <a:off x="3762375" y="4860925"/>
            <a:ext cx="4935538" cy="258763"/>
          </a:xfrm>
          <a:prstGeom prst="rect">
            <a:avLst/>
          </a:prstGeom>
          <a:noFill/>
          <a:ln w="9525">
            <a:noFill/>
            <a:miter lim="800000"/>
            <a:headEnd/>
            <a:tailEnd/>
          </a:ln>
        </p:spPr>
        <p:txBody>
          <a:bodyPr wrap="none" lIns="0" tIns="0" rIns="0" bIns="0"/>
          <a:lstStyle/>
          <a:p>
            <a:pPr eaLnBrk="1" hangingPunct="1">
              <a:lnSpc>
                <a:spcPct val="94000"/>
              </a:lnSpc>
              <a:spcBef>
                <a:spcPct val="50000"/>
              </a:spcBef>
              <a:buClr>
                <a:schemeClr val="tx2"/>
              </a:buClr>
              <a:buSzPct val="120000"/>
              <a:buFont typeface="Wingdings" pitchFamily="2" charset="2"/>
              <a:buNone/>
            </a:pPr>
            <a:endParaRPr kumimoji="0" lang="en-US" sz="1800" b="0">
              <a:solidFill>
                <a:srgbClr val="FFFFFF"/>
              </a:solidFill>
            </a:endParaRPr>
          </a:p>
        </p:txBody>
      </p:sp>
      <p:sp>
        <p:nvSpPr>
          <p:cNvPr id="1031171" name="Pres Title - Cover"/>
          <p:cNvSpPr>
            <a:spLocks noChangeArrowheads="1"/>
          </p:cNvSpPr>
          <p:nvPr/>
        </p:nvSpPr>
        <p:spPr bwMode="white">
          <a:xfrm>
            <a:off x="2665413" y="2871788"/>
            <a:ext cx="6296025" cy="3327400"/>
          </a:xfrm>
          <a:prstGeom prst="rect">
            <a:avLst/>
          </a:prstGeom>
          <a:noFill/>
          <a:ln w="9525">
            <a:noFill/>
            <a:miter lim="800000"/>
            <a:headEnd/>
            <a:tailEnd/>
          </a:ln>
          <a:effectLst>
            <a:outerShdw dist="17961" dir="2700000" algn="ctr" rotWithShape="0">
              <a:srgbClr val="000000"/>
            </a:outerShdw>
          </a:effectLst>
        </p:spPr>
        <p:txBody>
          <a:bodyPr lIns="0" tIns="0" rIns="0" bIns="0"/>
          <a:lstStyle/>
          <a:p>
            <a:pPr defTabSz="728663" eaLnBrk="1" hangingPunct="1">
              <a:lnSpc>
                <a:spcPts val="2700"/>
              </a:lnSpc>
              <a:spcBef>
                <a:spcPct val="0"/>
              </a:spcBef>
              <a:buFontTx/>
              <a:buNone/>
              <a:defRPr/>
            </a:pPr>
            <a:r>
              <a:rPr kumimoji="0" lang="en-US" sz="4300" dirty="0">
                <a:solidFill>
                  <a:srgbClr val="FFFFFF"/>
                </a:solidFill>
                <a:latin typeface="Arial" charset="0"/>
              </a:rPr>
              <a:t>The </a:t>
            </a:r>
            <a:r>
              <a:rPr kumimoji="0" lang="en-US" sz="4300" dirty="0" smtClean="0">
                <a:solidFill>
                  <a:srgbClr val="FFFFFF"/>
                </a:solidFill>
                <a:latin typeface="Arial" charset="0"/>
              </a:rPr>
              <a:t>Impact of Thin-film </a:t>
            </a:r>
          </a:p>
          <a:p>
            <a:pPr defTabSz="728663" eaLnBrk="1" hangingPunct="1">
              <a:lnSpc>
                <a:spcPts val="2700"/>
              </a:lnSpc>
              <a:spcBef>
                <a:spcPct val="0"/>
              </a:spcBef>
              <a:buFontTx/>
              <a:buNone/>
              <a:defRPr/>
            </a:pPr>
            <a:endParaRPr kumimoji="0" lang="en-US" sz="4300" dirty="0" smtClean="0">
              <a:solidFill>
                <a:srgbClr val="FFFFFF"/>
              </a:solidFill>
              <a:latin typeface="Arial" charset="0"/>
            </a:endParaRPr>
          </a:p>
          <a:p>
            <a:pPr defTabSz="728663" eaLnBrk="1" hangingPunct="1">
              <a:lnSpc>
                <a:spcPts val="2700"/>
              </a:lnSpc>
              <a:spcBef>
                <a:spcPct val="0"/>
              </a:spcBef>
              <a:buFontTx/>
              <a:buNone/>
              <a:defRPr/>
            </a:pPr>
            <a:r>
              <a:rPr kumimoji="0" lang="en-US" sz="4300" dirty="0" smtClean="0">
                <a:solidFill>
                  <a:srgbClr val="FFFFFF"/>
                </a:solidFill>
                <a:latin typeface="Arial" charset="0"/>
              </a:rPr>
              <a:t>PV on the Cost of Solar</a:t>
            </a:r>
          </a:p>
          <a:p>
            <a:pPr defTabSz="728663" eaLnBrk="1" hangingPunct="1">
              <a:lnSpc>
                <a:spcPts val="2700"/>
              </a:lnSpc>
              <a:spcBef>
                <a:spcPct val="0"/>
              </a:spcBef>
              <a:buFontTx/>
              <a:buNone/>
              <a:defRPr/>
            </a:pPr>
            <a:endParaRPr kumimoji="0" lang="en-US" sz="4300" dirty="0">
              <a:solidFill>
                <a:srgbClr val="FFFFFF"/>
              </a:solidFill>
              <a:latin typeface="Arial" charset="0"/>
            </a:endParaRPr>
          </a:p>
          <a:p>
            <a:pPr defTabSz="728663" eaLnBrk="1" hangingPunct="1">
              <a:lnSpc>
                <a:spcPts val="2700"/>
              </a:lnSpc>
              <a:spcBef>
                <a:spcPct val="0"/>
              </a:spcBef>
              <a:buFontTx/>
              <a:buNone/>
              <a:defRPr/>
            </a:pPr>
            <a:r>
              <a:rPr kumimoji="0" lang="en-US" sz="4300" dirty="0">
                <a:solidFill>
                  <a:srgbClr val="FFFFFF"/>
                </a:solidFill>
                <a:latin typeface="Arial" charset="0"/>
              </a:rPr>
              <a:t>E</a:t>
            </a:r>
            <a:r>
              <a:rPr kumimoji="0" lang="en-US" sz="4300" dirty="0" smtClean="0">
                <a:solidFill>
                  <a:srgbClr val="FFFFFF"/>
                </a:solidFill>
                <a:latin typeface="Arial" charset="0"/>
              </a:rPr>
              <a:t>nergy</a:t>
            </a:r>
            <a:r>
              <a:rPr kumimoji="0" lang="en-US" sz="4300" dirty="0">
                <a:solidFill>
                  <a:srgbClr val="FFFFFF"/>
                </a:solidFill>
                <a:latin typeface="Arial" charset="0"/>
              </a:rPr>
              <a:t/>
            </a:r>
            <a:br>
              <a:rPr kumimoji="0" lang="en-US" sz="4300" dirty="0">
                <a:solidFill>
                  <a:srgbClr val="FFFFFF"/>
                </a:solidFill>
                <a:latin typeface="Arial" charset="0"/>
              </a:rPr>
            </a:br>
            <a:r>
              <a:rPr kumimoji="0" lang="en-US" sz="4300" dirty="0">
                <a:solidFill>
                  <a:srgbClr val="FFFFFF"/>
                </a:solidFill>
                <a:latin typeface="Arial" charset="0"/>
              </a:rPr>
              <a:t/>
            </a:r>
            <a:br>
              <a:rPr kumimoji="0" lang="en-US" sz="4300" dirty="0">
                <a:solidFill>
                  <a:srgbClr val="FFFFFF"/>
                </a:solidFill>
                <a:latin typeface="Arial" charset="0"/>
              </a:rPr>
            </a:br>
            <a:r>
              <a:rPr kumimoji="0" lang="en-US" sz="4300" dirty="0">
                <a:solidFill>
                  <a:srgbClr val="FFFFFF"/>
                </a:solidFill>
                <a:latin typeface="Arial" charset="0"/>
              </a:rPr>
              <a:t/>
            </a:r>
            <a:br>
              <a:rPr kumimoji="0" lang="en-US" sz="4300" dirty="0">
                <a:solidFill>
                  <a:srgbClr val="FFFFFF"/>
                </a:solidFill>
                <a:latin typeface="Arial" charset="0"/>
              </a:rPr>
            </a:br>
            <a:r>
              <a:rPr kumimoji="0" lang="en-US" sz="2400" dirty="0" smtClean="0">
                <a:solidFill>
                  <a:srgbClr val="FFFFFF"/>
                </a:solidFill>
                <a:latin typeface="Arial" charset="0"/>
              </a:rPr>
              <a:t>Bert Haskell- </a:t>
            </a:r>
            <a:r>
              <a:rPr kumimoji="0" lang="en-US" sz="2400" dirty="0">
                <a:solidFill>
                  <a:srgbClr val="FFFFFF"/>
                </a:solidFill>
                <a:latin typeface="Arial" charset="0"/>
              </a:rPr>
              <a:t/>
            </a:r>
            <a:br>
              <a:rPr kumimoji="0" lang="en-US" sz="2400" dirty="0">
                <a:solidFill>
                  <a:srgbClr val="FFFFFF"/>
                </a:solidFill>
                <a:latin typeface="Arial" charset="0"/>
              </a:rPr>
            </a:br>
            <a:r>
              <a:rPr kumimoji="0" lang="en-US" sz="2400" dirty="0" smtClean="0">
                <a:solidFill>
                  <a:srgbClr val="FFFFFF"/>
                </a:solidFill>
                <a:latin typeface="Arial" charset="0"/>
              </a:rPr>
              <a:t>Director of Product Development</a:t>
            </a:r>
            <a:endParaRPr kumimoji="0" lang="en-US" sz="2400" dirty="0">
              <a:solidFill>
                <a:srgbClr val="FFFFFF"/>
              </a:solidFill>
              <a:latin typeface="Arial" charset="0"/>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Projected $/watt trends</a:t>
            </a:r>
            <a:endParaRPr lang="en-US" dirty="0"/>
          </a:p>
        </p:txBody>
      </p:sp>
      <p:sp>
        <p:nvSpPr>
          <p:cNvPr id="25603" name="Date Placeholder 3"/>
          <p:cNvSpPr>
            <a:spLocks noGrp="1"/>
          </p:cNvSpPr>
          <p:nvPr>
            <p:ph type="dt" sz="quarter" idx="10"/>
          </p:nvPr>
        </p:nvSpPr>
        <p:spPr>
          <a:noFill/>
        </p:spPr>
        <p:txBody>
          <a:bodyPr/>
          <a:lstStyle/>
          <a:p>
            <a:r>
              <a:rPr lang="en-US" smtClean="0">
                <a:latin typeface="Arial" pitchFamily="34" charset="0"/>
              </a:rPr>
              <a:t>NYDOCS1 - #771442v40 /</a:t>
            </a:r>
            <a:fld id="{1F6DF1C9-F0FA-4E56-98CD-B32A49FBE061}" type="slidenum">
              <a:rPr smtClean="0">
                <a:latin typeface="Arial" pitchFamily="34" charset="0"/>
              </a:rPr>
              <a:pPr/>
              <a:t>10</a:t>
            </a:fld>
            <a:endParaRPr lang="en-US" smtClean="0">
              <a:latin typeface="Arial" pitchFamily="34" charset="0"/>
            </a:endParaRPr>
          </a:p>
        </p:txBody>
      </p:sp>
      <p:graphicFrame>
        <p:nvGraphicFramePr>
          <p:cNvPr id="5" name="Chart 4"/>
          <p:cNvGraphicFramePr/>
          <p:nvPr/>
        </p:nvGraphicFramePr>
        <p:xfrm>
          <a:off x="623887" y="1539875"/>
          <a:ext cx="8253413" cy="443865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88950" y="6111875"/>
            <a:ext cx="3470275" cy="246063"/>
          </a:xfrm>
          <a:prstGeom prst="rect">
            <a:avLst/>
          </a:prstGeom>
          <a:noFill/>
        </p:spPr>
        <p:txBody>
          <a:bodyPr>
            <a:spAutoFit/>
          </a:bodyPr>
          <a:lstStyle/>
          <a:p>
            <a:pPr>
              <a:buFontTx/>
              <a:buNone/>
              <a:defRPr/>
            </a:pPr>
            <a:r>
              <a:rPr lang="en-US" sz="1100" dirty="0">
                <a:solidFill>
                  <a:schemeClr val="accent4">
                    <a:lumMod val="65000"/>
                    <a:lumOff val="35000"/>
                  </a:schemeClr>
                </a:solidFill>
                <a:latin typeface="Arial" charset="0"/>
              </a:rPr>
              <a:t>Source: Credit Suisse company compiled data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26627" name="Date Placeholder 4"/>
          <p:cNvSpPr>
            <a:spLocks noGrp="1"/>
          </p:cNvSpPr>
          <p:nvPr>
            <p:ph type="dt" sz="quarter" idx="10"/>
          </p:nvPr>
        </p:nvSpPr>
        <p:spPr>
          <a:noFill/>
        </p:spPr>
        <p:txBody>
          <a:bodyPr/>
          <a:lstStyle/>
          <a:p>
            <a:r>
              <a:rPr lang="en-US" smtClean="0">
                <a:latin typeface="Arial" pitchFamily="34" charset="0"/>
              </a:rPr>
              <a:t>NYDOCS1 - #771442v40 /</a:t>
            </a:r>
            <a:fld id="{5FB1A385-8803-4A4C-9227-390BB31E235F}" type="slidenum">
              <a:rPr smtClean="0">
                <a:latin typeface="Arial" pitchFamily="34" charset="0"/>
              </a:rPr>
              <a:pPr/>
              <a:t>11</a:t>
            </a:fld>
            <a:endParaRPr lang="en-US" smtClean="0">
              <a:latin typeface="Arial" pitchFamily="34" charset="0"/>
            </a:endParaRPr>
          </a:p>
        </p:txBody>
      </p:sp>
      <p:pic>
        <p:nvPicPr>
          <p:cNvPr id="26628" name="Picture 2"/>
          <p:cNvPicPr>
            <a:picLocks noChangeAspect="1" noChangeArrowheads="1"/>
          </p:cNvPicPr>
          <p:nvPr/>
        </p:nvPicPr>
        <p:blipFill>
          <a:blip r:embed="rId3"/>
          <a:srcRect/>
          <a:stretch>
            <a:fillRect/>
          </a:stretch>
        </p:blipFill>
        <p:spPr bwMode="auto">
          <a:xfrm>
            <a:off x="0" y="0"/>
            <a:ext cx="9112250" cy="6731000"/>
          </a:xfrm>
          <a:prstGeom prst="rect">
            <a:avLst/>
          </a:prstGeom>
          <a:noFill/>
          <a:ln w="9525" algn="ctr">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4"/>
          <p:cNvSpPr>
            <a:spLocks noGrp="1"/>
          </p:cNvSpPr>
          <p:nvPr>
            <p:ph type="dt" sz="quarter" idx="10"/>
          </p:nvPr>
        </p:nvSpPr>
        <p:spPr>
          <a:noFill/>
        </p:spPr>
        <p:txBody>
          <a:bodyPr/>
          <a:lstStyle/>
          <a:p>
            <a:r>
              <a:rPr lang="en-US" smtClean="0">
                <a:latin typeface="Arial" pitchFamily="34" charset="0"/>
              </a:rPr>
              <a:t>NYDOCS1 - #771442v40 /</a:t>
            </a:r>
            <a:fld id="{FF2CB105-C0F3-486B-AA0F-17F16BF328A4}" type="slidenum">
              <a:rPr smtClean="0">
                <a:latin typeface="Arial" pitchFamily="34" charset="0"/>
              </a:rPr>
              <a:pPr/>
              <a:t>12</a:t>
            </a:fld>
            <a:endParaRPr lang="en-US" smtClean="0">
              <a:latin typeface="Arial" pitchFamily="34" charset="0"/>
            </a:endParaRPr>
          </a:p>
        </p:txBody>
      </p:sp>
      <p:sp>
        <p:nvSpPr>
          <p:cNvPr id="27651" name="AutoShape 2"/>
          <p:cNvSpPr>
            <a:spLocks noChangeArrowheads="1"/>
          </p:cNvSpPr>
          <p:nvPr/>
        </p:nvSpPr>
        <p:spPr bwMode="auto">
          <a:xfrm>
            <a:off x="3930650" y="2492375"/>
            <a:ext cx="2114550" cy="642938"/>
          </a:xfrm>
          <a:prstGeom prst="chevron">
            <a:avLst>
              <a:gd name="adj" fmla="val 39512"/>
            </a:avLst>
          </a:prstGeom>
          <a:solidFill>
            <a:schemeClr val="accent1"/>
          </a:solidFill>
          <a:ln w="19050">
            <a:noFill/>
            <a:miter lim="800000"/>
            <a:headEnd/>
            <a:tailEnd/>
          </a:ln>
        </p:spPr>
        <p:txBody>
          <a:bodyPr wrap="none" anchor="ctr"/>
          <a:lstStyle/>
          <a:p>
            <a:endParaRPr lang="en-US"/>
          </a:p>
        </p:txBody>
      </p:sp>
      <p:sp>
        <p:nvSpPr>
          <p:cNvPr id="27652" name="AutoShape 3"/>
          <p:cNvSpPr>
            <a:spLocks noChangeArrowheads="1"/>
          </p:cNvSpPr>
          <p:nvPr/>
        </p:nvSpPr>
        <p:spPr bwMode="auto">
          <a:xfrm>
            <a:off x="219075" y="2492375"/>
            <a:ext cx="1354138" cy="647700"/>
          </a:xfrm>
          <a:prstGeom prst="homePlate">
            <a:avLst>
              <a:gd name="adj" fmla="val 40188"/>
            </a:avLst>
          </a:prstGeom>
          <a:solidFill>
            <a:srgbClr val="FF6600"/>
          </a:solidFill>
          <a:ln w="9525" algn="ctr">
            <a:noFill/>
            <a:miter lim="800000"/>
            <a:headEnd/>
            <a:tailEnd/>
          </a:ln>
        </p:spPr>
        <p:txBody>
          <a:bodyPr wrap="none" anchor="ctr"/>
          <a:lstStyle/>
          <a:p>
            <a:endParaRPr lang="en-US"/>
          </a:p>
        </p:txBody>
      </p:sp>
      <p:sp>
        <p:nvSpPr>
          <p:cNvPr id="27653" name="AutoShape 4"/>
          <p:cNvSpPr>
            <a:spLocks noChangeArrowheads="1"/>
          </p:cNvSpPr>
          <p:nvPr/>
        </p:nvSpPr>
        <p:spPr bwMode="auto">
          <a:xfrm>
            <a:off x="1384300" y="2492375"/>
            <a:ext cx="1419225" cy="642938"/>
          </a:xfrm>
          <a:prstGeom prst="chevron">
            <a:avLst>
              <a:gd name="adj" fmla="val 40990"/>
            </a:avLst>
          </a:prstGeom>
          <a:solidFill>
            <a:srgbClr val="FF6600"/>
          </a:solidFill>
          <a:ln w="9525" algn="ctr">
            <a:noFill/>
            <a:miter lim="800000"/>
            <a:headEnd/>
            <a:tailEnd/>
          </a:ln>
        </p:spPr>
        <p:txBody>
          <a:bodyPr wrap="none" anchor="ctr"/>
          <a:lstStyle/>
          <a:p>
            <a:endParaRPr lang="en-US"/>
          </a:p>
        </p:txBody>
      </p:sp>
      <p:sp>
        <p:nvSpPr>
          <p:cNvPr id="27654" name="AutoShape 5"/>
          <p:cNvSpPr>
            <a:spLocks noChangeArrowheads="1"/>
          </p:cNvSpPr>
          <p:nvPr/>
        </p:nvSpPr>
        <p:spPr bwMode="auto">
          <a:xfrm>
            <a:off x="2614613" y="2492375"/>
            <a:ext cx="1504950" cy="642938"/>
          </a:xfrm>
          <a:prstGeom prst="chevron">
            <a:avLst>
              <a:gd name="adj" fmla="val 41288"/>
            </a:avLst>
          </a:prstGeom>
          <a:solidFill>
            <a:srgbClr val="FF6600"/>
          </a:solidFill>
          <a:ln w="9525" algn="ctr">
            <a:noFill/>
            <a:miter lim="800000"/>
            <a:headEnd/>
            <a:tailEnd/>
          </a:ln>
        </p:spPr>
        <p:txBody>
          <a:bodyPr wrap="none" anchor="ctr"/>
          <a:lstStyle/>
          <a:p>
            <a:endParaRPr lang="en-US"/>
          </a:p>
        </p:txBody>
      </p:sp>
      <p:sp>
        <p:nvSpPr>
          <p:cNvPr id="27655" name="AutoShape 6"/>
          <p:cNvSpPr>
            <a:spLocks noChangeArrowheads="1"/>
          </p:cNvSpPr>
          <p:nvPr/>
        </p:nvSpPr>
        <p:spPr bwMode="auto">
          <a:xfrm>
            <a:off x="5856288" y="2492375"/>
            <a:ext cx="1657350" cy="642938"/>
          </a:xfrm>
          <a:prstGeom prst="chevron">
            <a:avLst>
              <a:gd name="adj" fmla="val 39263"/>
            </a:avLst>
          </a:prstGeom>
          <a:solidFill>
            <a:schemeClr val="accent1"/>
          </a:solidFill>
          <a:ln w="3175">
            <a:noFill/>
            <a:miter lim="800000"/>
            <a:headEnd/>
            <a:tailEnd/>
          </a:ln>
        </p:spPr>
        <p:txBody>
          <a:bodyPr wrap="none" anchor="ctr"/>
          <a:lstStyle/>
          <a:p>
            <a:endParaRPr lang="en-US"/>
          </a:p>
        </p:txBody>
      </p:sp>
      <p:sp>
        <p:nvSpPr>
          <p:cNvPr id="27656" name="AutoShape 7"/>
          <p:cNvSpPr>
            <a:spLocks noChangeArrowheads="1"/>
          </p:cNvSpPr>
          <p:nvPr/>
        </p:nvSpPr>
        <p:spPr bwMode="auto">
          <a:xfrm>
            <a:off x="7323138" y="2492375"/>
            <a:ext cx="1647825" cy="642938"/>
          </a:xfrm>
          <a:prstGeom prst="chevron">
            <a:avLst>
              <a:gd name="adj" fmla="val 38765"/>
            </a:avLst>
          </a:prstGeom>
          <a:solidFill>
            <a:srgbClr val="00FF00"/>
          </a:solidFill>
          <a:ln w="9525" algn="ctr">
            <a:noFill/>
            <a:miter lim="800000"/>
            <a:headEnd/>
            <a:tailEnd/>
          </a:ln>
        </p:spPr>
        <p:txBody>
          <a:bodyPr wrap="none" anchor="ctr"/>
          <a:lstStyle/>
          <a:p>
            <a:endParaRPr lang="en-US"/>
          </a:p>
        </p:txBody>
      </p:sp>
      <p:sp>
        <p:nvSpPr>
          <p:cNvPr id="27657" name="Text Box 8"/>
          <p:cNvSpPr txBox="1">
            <a:spLocks noChangeArrowheads="1"/>
          </p:cNvSpPr>
          <p:nvPr/>
        </p:nvSpPr>
        <p:spPr bwMode="auto">
          <a:xfrm>
            <a:off x="95250" y="1517650"/>
            <a:ext cx="1500188" cy="366713"/>
          </a:xfrm>
          <a:prstGeom prst="rect">
            <a:avLst/>
          </a:prstGeom>
          <a:noFill/>
          <a:ln w="25400">
            <a:noFill/>
            <a:miter lim="800000"/>
            <a:headEnd/>
            <a:tailEnd type="none" w="sm" len="sm"/>
          </a:ln>
        </p:spPr>
        <p:txBody>
          <a:bodyPr>
            <a:spAutoFit/>
          </a:bodyPr>
          <a:lstStyle/>
          <a:p>
            <a:pPr algn="ctr" eaLnBrk="1" hangingPunct="1">
              <a:lnSpc>
                <a:spcPct val="100000"/>
              </a:lnSpc>
              <a:spcBef>
                <a:spcPct val="0"/>
              </a:spcBef>
              <a:buFontTx/>
              <a:buNone/>
            </a:pPr>
            <a:r>
              <a:rPr kumimoji="0" lang="en-US" altLang="ko-KR" sz="1800">
                <a:solidFill>
                  <a:srgbClr val="000000"/>
                </a:solidFill>
                <a:ea typeface="굴림"/>
                <a:cs typeface="굴림"/>
              </a:rPr>
              <a:t>Polysilicon</a:t>
            </a:r>
          </a:p>
        </p:txBody>
      </p:sp>
      <p:sp>
        <p:nvSpPr>
          <p:cNvPr id="27658" name="Text Box 9"/>
          <p:cNvSpPr txBox="1">
            <a:spLocks noChangeArrowheads="1"/>
          </p:cNvSpPr>
          <p:nvPr/>
        </p:nvSpPr>
        <p:spPr bwMode="auto">
          <a:xfrm>
            <a:off x="2728913" y="2611438"/>
            <a:ext cx="1195387" cy="366712"/>
          </a:xfrm>
          <a:prstGeom prst="rect">
            <a:avLst/>
          </a:prstGeom>
          <a:noFill/>
          <a:ln w="25400">
            <a:noFill/>
            <a:miter lim="800000"/>
            <a:headEnd/>
            <a:tailEnd type="none" w="sm" len="sm"/>
          </a:ln>
        </p:spPr>
        <p:txBody>
          <a:bodyPr>
            <a:spAutoFit/>
          </a:bodyPr>
          <a:lstStyle/>
          <a:p>
            <a:pPr algn="ctr" eaLnBrk="1" hangingPunct="1">
              <a:lnSpc>
                <a:spcPct val="100000"/>
              </a:lnSpc>
              <a:spcBef>
                <a:spcPct val="0"/>
              </a:spcBef>
              <a:buFontTx/>
              <a:buNone/>
            </a:pPr>
            <a:r>
              <a:rPr kumimoji="0" lang="en-US" altLang="ko-KR" sz="1800">
                <a:solidFill>
                  <a:srgbClr val="000000"/>
                </a:solidFill>
                <a:ea typeface="굴림"/>
                <a:cs typeface="굴림"/>
              </a:rPr>
              <a:t>Wafer</a:t>
            </a:r>
          </a:p>
        </p:txBody>
      </p:sp>
      <p:sp>
        <p:nvSpPr>
          <p:cNvPr id="27659" name="Text Box 10"/>
          <p:cNvSpPr txBox="1">
            <a:spLocks noChangeArrowheads="1"/>
          </p:cNvSpPr>
          <p:nvPr/>
        </p:nvSpPr>
        <p:spPr bwMode="auto">
          <a:xfrm>
            <a:off x="4354513" y="2611438"/>
            <a:ext cx="1238250" cy="366712"/>
          </a:xfrm>
          <a:prstGeom prst="rect">
            <a:avLst/>
          </a:prstGeom>
          <a:noFill/>
          <a:ln w="25400">
            <a:noFill/>
            <a:miter lim="800000"/>
            <a:headEnd/>
            <a:tailEnd type="none" w="sm" len="sm"/>
          </a:ln>
        </p:spPr>
        <p:txBody>
          <a:bodyPr wrap="none">
            <a:spAutoFit/>
          </a:bodyPr>
          <a:lstStyle/>
          <a:p>
            <a:pPr algn="ctr" eaLnBrk="1" hangingPunct="1">
              <a:lnSpc>
                <a:spcPct val="100000"/>
              </a:lnSpc>
              <a:spcBef>
                <a:spcPct val="0"/>
              </a:spcBef>
              <a:buFontTx/>
              <a:buNone/>
            </a:pPr>
            <a:r>
              <a:rPr kumimoji="0" lang="en-US" altLang="ko-KR" sz="1800">
                <a:solidFill>
                  <a:srgbClr val="000000"/>
                </a:solidFill>
                <a:ea typeface="굴림"/>
                <a:cs typeface="굴림"/>
              </a:rPr>
              <a:t>Solar Cell</a:t>
            </a:r>
          </a:p>
        </p:txBody>
      </p:sp>
      <p:sp>
        <p:nvSpPr>
          <p:cNvPr id="27660" name="Text Box 11"/>
          <p:cNvSpPr txBox="1">
            <a:spLocks noChangeArrowheads="1"/>
          </p:cNvSpPr>
          <p:nvPr/>
        </p:nvSpPr>
        <p:spPr bwMode="auto">
          <a:xfrm>
            <a:off x="6067425" y="2611438"/>
            <a:ext cx="1428750" cy="366712"/>
          </a:xfrm>
          <a:prstGeom prst="rect">
            <a:avLst/>
          </a:prstGeom>
          <a:noFill/>
          <a:ln w="25400">
            <a:noFill/>
            <a:miter lim="800000"/>
            <a:headEnd/>
            <a:tailEnd type="none" w="sm" len="sm"/>
          </a:ln>
        </p:spPr>
        <p:txBody>
          <a:bodyPr wrap="none">
            <a:spAutoFit/>
          </a:bodyPr>
          <a:lstStyle/>
          <a:p>
            <a:pPr algn="ctr" eaLnBrk="1" hangingPunct="1">
              <a:lnSpc>
                <a:spcPct val="100000"/>
              </a:lnSpc>
              <a:spcBef>
                <a:spcPct val="0"/>
              </a:spcBef>
              <a:buFontTx/>
              <a:buNone/>
            </a:pPr>
            <a:r>
              <a:rPr kumimoji="0" lang="en-US" altLang="ko-KR" sz="1800">
                <a:solidFill>
                  <a:srgbClr val="000000"/>
                </a:solidFill>
                <a:ea typeface="굴림"/>
                <a:cs typeface="굴림"/>
              </a:rPr>
              <a:t>Solar Panel</a:t>
            </a:r>
          </a:p>
        </p:txBody>
      </p:sp>
      <p:sp>
        <p:nvSpPr>
          <p:cNvPr id="27661" name="Text Box 12"/>
          <p:cNvSpPr txBox="1">
            <a:spLocks noChangeArrowheads="1"/>
          </p:cNvSpPr>
          <p:nvPr/>
        </p:nvSpPr>
        <p:spPr bwMode="auto">
          <a:xfrm>
            <a:off x="7661275" y="2611438"/>
            <a:ext cx="996950" cy="366712"/>
          </a:xfrm>
          <a:prstGeom prst="rect">
            <a:avLst/>
          </a:prstGeom>
          <a:noFill/>
          <a:ln w="25400">
            <a:noFill/>
            <a:miter lim="800000"/>
            <a:headEnd/>
            <a:tailEnd type="none" w="sm" len="sm"/>
          </a:ln>
        </p:spPr>
        <p:txBody>
          <a:bodyPr wrap="none">
            <a:spAutoFit/>
          </a:bodyPr>
          <a:lstStyle/>
          <a:p>
            <a:pPr algn="ctr" eaLnBrk="1" hangingPunct="1">
              <a:lnSpc>
                <a:spcPct val="100000"/>
              </a:lnSpc>
              <a:spcBef>
                <a:spcPct val="0"/>
              </a:spcBef>
              <a:buFontTx/>
              <a:buNone/>
            </a:pPr>
            <a:r>
              <a:rPr kumimoji="0" lang="en-US" altLang="ko-KR" sz="1800">
                <a:solidFill>
                  <a:srgbClr val="000000"/>
                </a:solidFill>
                <a:ea typeface="굴림"/>
                <a:cs typeface="굴림"/>
              </a:rPr>
              <a:t>System</a:t>
            </a:r>
          </a:p>
        </p:txBody>
      </p:sp>
      <p:pic>
        <p:nvPicPr>
          <p:cNvPr id="27662" name="Picture 13" descr="a300"/>
          <p:cNvPicPr>
            <a:picLocks noChangeAspect="1" noChangeArrowheads="1"/>
          </p:cNvPicPr>
          <p:nvPr/>
        </p:nvPicPr>
        <p:blipFill>
          <a:blip r:embed="rId3"/>
          <a:srcRect l="5106"/>
          <a:stretch>
            <a:fillRect/>
          </a:stretch>
        </p:blipFill>
        <p:spPr bwMode="auto">
          <a:xfrm>
            <a:off x="3902075" y="1163638"/>
            <a:ext cx="1873250" cy="1122362"/>
          </a:xfrm>
          <a:prstGeom prst="rect">
            <a:avLst/>
          </a:prstGeom>
          <a:noFill/>
          <a:ln w="9525">
            <a:solidFill>
              <a:srgbClr val="000000"/>
            </a:solidFill>
            <a:miter lim="800000"/>
            <a:headEnd/>
            <a:tailEnd/>
          </a:ln>
        </p:spPr>
      </p:pic>
      <p:sp>
        <p:nvSpPr>
          <p:cNvPr id="27663" name="Text Box 14"/>
          <p:cNvSpPr txBox="1">
            <a:spLocks noChangeArrowheads="1"/>
          </p:cNvSpPr>
          <p:nvPr/>
        </p:nvSpPr>
        <p:spPr bwMode="auto">
          <a:xfrm>
            <a:off x="1631950" y="2611438"/>
            <a:ext cx="838200" cy="366712"/>
          </a:xfrm>
          <a:prstGeom prst="rect">
            <a:avLst/>
          </a:prstGeom>
          <a:noFill/>
          <a:ln w="25400">
            <a:noFill/>
            <a:miter lim="800000"/>
            <a:headEnd/>
            <a:tailEnd type="none" w="sm" len="sm"/>
          </a:ln>
        </p:spPr>
        <p:txBody>
          <a:bodyPr>
            <a:spAutoFit/>
          </a:bodyPr>
          <a:lstStyle/>
          <a:p>
            <a:pPr algn="ctr" eaLnBrk="1" hangingPunct="1">
              <a:lnSpc>
                <a:spcPct val="100000"/>
              </a:lnSpc>
              <a:spcBef>
                <a:spcPct val="0"/>
              </a:spcBef>
              <a:buFontTx/>
              <a:buNone/>
            </a:pPr>
            <a:r>
              <a:rPr kumimoji="0" lang="en-US" altLang="ko-KR" sz="1800">
                <a:solidFill>
                  <a:srgbClr val="000000"/>
                </a:solidFill>
                <a:ea typeface="굴림"/>
                <a:cs typeface="굴림"/>
              </a:rPr>
              <a:t>Ingot</a:t>
            </a:r>
          </a:p>
        </p:txBody>
      </p:sp>
      <p:pic>
        <p:nvPicPr>
          <p:cNvPr id="27664" name="Picture 15" descr="C_CZMetalsFreeRegular"/>
          <p:cNvPicPr>
            <a:picLocks noChangeAspect="1" noChangeArrowheads="1"/>
          </p:cNvPicPr>
          <p:nvPr/>
        </p:nvPicPr>
        <p:blipFill>
          <a:blip r:embed="rId4"/>
          <a:srcRect/>
          <a:stretch>
            <a:fillRect/>
          </a:stretch>
        </p:blipFill>
        <p:spPr bwMode="auto">
          <a:xfrm>
            <a:off x="219075" y="1169988"/>
            <a:ext cx="1095375" cy="1125537"/>
          </a:xfrm>
          <a:prstGeom prst="rect">
            <a:avLst/>
          </a:prstGeom>
          <a:noFill/>
          <a:ln w="9525">
            <a:solidFill>
              <a:srgbClr val="000000"/>
            </a:solidFill>
            <a:miter lim="800000"/>
            <a:headEnd/>
            <a:tailEnd/>
          </a:ln>
        </p:spPr>
      </p:pic>
      <p:pic>
        <p:nvPicPr>
          <p:cNvPr id="27665" name="Picture 16" descr="ingots297"/>
          <p:cNvPicPr>
            <a:picLocks noChangeAspect="1" noChangeArrowheads="1"/>
          </p:cNvPicPr>
          <p:nvPr/>
        </p:nvPicPr>
        <p:blipFill>
          <a:blip r:embed="rId5"/>
          <a:srcRect l="9610"/>
          <a:stretch>
            <a:fillRect/>
          </a:stretch>
        </p:blipFill>
        <p:spPr bwMode="auto">
          <a:xfrm>
            <a:off x="1370013" y="1169988"/>
            <a:ext cx="1147762" cy="1122362"/>
          </a:xfrm>
          <a:prstGeom prst="rect">
            <a:avLst/>
          </a:prstGeom>
          <a:noFill/>
          <a:ln w="9525">
            <a:solidFill>
              <a:srgbClr val="000000"/>
            </a:solidFill>
            <a:miter lim="800000"/>
            <a:headEnd/>
            <a:tailEnd/>
          </a:ln>
        </p:spPr>
      </p:pic>
      <p:pic>
        <p:nvPicPr>
          <p:cNvPr id="27666" name="Picture 17" descr="Si Wafers"/>
          <p:cNvPicPr>
            <a:picLocks noChangeAspect="1" noChangeArrowheads="1"/>
          </p:cNvPicPr>
          <p:nvPr/>
        </p:nvPicPr>
        <p:blipFill>
          <a:blip r:embed="rId6"/>
          <a:srcRect r="4529" b="8276"/>
          <a:stretch>
            <a:fillRect/>
          </a:stretch>
        </p:blipFill>
        <p:spPr bwMode="auto">
          <a:xfrm>
            <a:off x="2574925" y="1169988"/>
            <a:ext cx="1270000" cy="1122362"/>
          </a:xfrm>
          <a:prstGeom prst="rect">
            <a:avLst/>
          </a:prstGeom>
          <a:noFill/>
          <a:ln w="9525">
            <a:solidFill>
              <a:srgbClr val="000000"/>
            </a:solidFill>
            <a:miter lim="800000"/>
            <a:headEnd/>
            <a:tailEnd/>
          </a:ln>
        </p:spPr>
      </p:pic>
      <p:pic>
        <p:nvPicPr>
          <p:cNvPr id="27667" name="Picture 18" descr="5479-2 200dpi"/>
          <p:cNvPicPr>
            <a:picLocks noChangeAspect="1" noChangeArrowheads="1"/>
          </p:cNvPicPr>
          <p:nvPr/>
        </p:nvPicPr>
        <p:blipFill>
          <a:blip r:embed="rId7"/>
          <a:srcRect/>
          <a:stretch>
            <a:fillRect/>
          </a:stretch>
        </p:blipFill>
        <p:spPr bwMode="auto">
          <a:xfrm>
            <a:off x="5832475" y="1168400"/>
            <a:ext cx="1425575" cy="1123950"/>
          </a:xfrm>
          <a:prstGeom prst="rect">
            <a:avLst/>
          </a:prstGeom>
          <a:noFill/>
          <a:ln w="9525">
            <a:solidFill>
              <a:srgbClr val="000000"/>
            </a:solidFill>
            <a:miter lim="800000"/>
            <a:headEnd/>
            <a:tailEnd/>
          </a:ln>
        </p:spPr>
      </p:pic>
      <p:pic>
        <p:nvPicPr>
          <p:cNvPr id="27668" name="Picture 19"/>
          <p:cNvPicPr>
            <a:picLocks noChangeAspect="1" noChangeArrowheads="1"/>
          </p:cNvPicPr>
          <p:nvPr/>
        </p:nvPicPr>
        <p:blipFill>
          <a:blip r:embed="rId8"/>
          <a:srcRect/>
          <a:stretch>
            <a:fillRect/>
          </a:stretch>
        </p:blipFill>
        <p:spPr bwMode="auto">
          <a:xfrm>
            <a:off x="7315200" y="1162050"/>
            <a:ext cx="1608138" cy="1130300"/>
          </a:xfrm>
          <a:prstGeom prst="rect">
            <a:avLst/>
          </a:prstGeom>
          <a:noFill/>
          <a:ln w="9525">
            <a:solidFill>
              <a:srgbClr val="000000"/>
            </a:solidFill>
            <a:miter lim="800000"/>
            <a:headEnd/>
            <a:tailEnd/>
          </a:ln>
        </p:spPr>
      </p:pic>
      <p:sp>
        <p:nvSpPr>
          <p:cNvPr id="27669" name="Text Box 20"/>
          <p:cNvSpPr txBox="1">
            <a:spLocks noChangeArrowheads="1"/>
          </p:cNvSpPr>
          <p:nvPr/>
        </p:nvSpPr>
        <p:spPr bwMode="auto">
          <a:xfrm>
            <a:off x="95250" y="2624138"/>
            <a:ext cx="1500188" cy="366712"/>
          </a:xfrm>
          <a:prstGeom prst="rect">
            <a:avLst/>
          </a:prstGeom>
          <a:noFill/>
          <a:ln w="25400">
            <a:noFill/>
            <a:miter lim="800000"/>
            <a:headEnd/>
            <a:tailEnd type="none" w="sm" len="sm"/>
          </a:ln>
        </p:spPr>
        <p:txBody>
          <a:bodyPr>
            <a:spAutoFit/>
          </a:bodyPr>
          <a:lstStyle/>
          <a:p>
            <a:pPr algn="ctr" eaLnBrk="1" hangingPunct="1">
              <a:lnSpc>
                <a:spcPct val="100000"/>
              </a:lnSpc>
              <a:spcBef>
                <a:spcPct val="0"/>
              </a:spcBef>
              <a:buFontTx/>
              <a:buNone/>
            </a:pPr>
            <a:r>
              <a:rPr kumimoji="0" lang="en-US" altLang="ko-KR" sz="1800">
                <a:solidFill>
                  <a:srgbClr val="000000"/>
                </a:solidFill>
                <a:ea typeface="굴림"/>
                <a:cs typeface="굴림"/>
              </a:rPr>
              <a:t>Polysilicon</a:t>
            </a:r>
          </a:p>
        </p:txBody>
      </p:sp>
      <p:sp>
        <p:nvSpPr>
          <p:cNvPr id="1082389" name="Rectangle 21"/>
          <p:cNvSpPr>
            <a:spLocks noGrp="1" noChangeArrowheads="1"/>
          </p:cNvSpPr>
          <p:nvPr>
            <p:ph type="title"/>
          </p:nvPr>
        </p:nvSpPr>
        <p:spPr/>
        <p:txBody>
          <a:bodyPr/>
          <a:lstStyle/>
          <a:p>
            <a:pPr eaLnBrk="1" hangingPunct="1">
              <a:defRPr/>
            </a:pPr>
            <a:r>
              <a:rPr lang="en-US" smtClean="0"/>
              <a:t>Value Chain Cost Distribution</a:t>
            </a:r>
          </a:p>
        </p:txBody>
      </p:sp>
      <p:sp>
        <p:nvSpPr>
          <p:cNvPr id="27671" name="Rectangle 22"/>
          <p:cNvSpPr>
            <a:spLocks noChangeArrowheads="1"/>
          </p:cNvSpPr>
          <p:nvPr/>
        </p:nvSpPr>
        <p:spPr bwMode="auto">
          <a:xfrm>
            <a:off x="549275" y="5367338"/>
            <a:ext cx="2963863" cy="403225"/>
          </a:xfrm>
          <a:prstGeom prst="rect">
            <a:avLst/>
          </a:prstGeom>
          <a:solidFill>
            <a:srgbClr val="FF6600"/>
          </a:solidFill>
          <a:ln w="9525">
            <a:noFill/>
            <a:miter lim="800000"/>
            <a:headEnd/>
            <a:tailEnd/>
          </a:ln>
        </p:spPr>
        <p:txBody>
          <a:bodyPr wrap="none" anchor="ctr"/>
          <a:lstStyle/>
          <a:p>
            <a:endParaRPr lang="en-US"/>
          </a:p>
        </p:txBody>
      </p:sp>
      <p:sp>
        <p:nvSpPr>
          <p:cNvPr id="27672" name="Rectangle 23"/>
          <p:cNvSpPr>
            <a:spLocks noChangeArrowheads="1"/>
          </p:cNvSpPr>
          <p:nvPr/>
        </p:nvSpPr>
        <p:spPr bwMode="auto">
          <a:xfrm>
            <a:off x="3986213" y="4843463"/>
            <a:ext cx="2963862" cy="522287"/>
          </a:xfrm>
          <a:prstGeom prst="rect">
            <a:avLst/>
          </a:prstGeom>
          <a:solidFill>
            <a:srgbClr val="3366FF"/>
          </a:solidFill>
          <a:ln w="9525">
            <a:noFill/>
            <a:miter lim="800000"/>
            <a:headEnd/>
            <a:tailEnd/>
          </a:ln>
        </p:spPr>
        <p:txBody>
          <a:bodyPr wrap="none" anchor="ctr"/>
          <a:lstStyle/>
          <a:p>
            <a:endParaRPr lang="en-US"/>
          </a:p>
        </p:txBody>
      </p:sp>
      <p:sp>
        <p:nvSpPr>
          <p:cNvPr id="27673" name="Rectangle 25"/>
          <p:cNvSpPr>
            <a:spLocks noChangeArrowheads="1"/>
          </p:cNvSpPr>
          <p:nvPr/>
        </p:nvSpPr>
        <p:spPr bwMode="auto">
          <a:xfrm>
            <a:off x="7389813" y="3870325"/>
            <a:ext cx="1481137" cy="290513"/>
          </a:xfrm>
          <a:prstGeom prst="rect">
            <a:avLst/>
          </a:prstGeom>
          <a:solidFill>
            <a:srgbClr val="00FF00"/>
          </a:solidFill>
          <a:ln w="9525">
            <a:noFill/>
            <a:miter lim="800000"/>
            <a:headEnd/>
            <a:tailEnd/>
          </a:ln>
        </p:spPr>
        <p:txBody>
          <a:bodyPr wrap="none" anchor="ctr"/>
          <a:lstStyle/>
          <a:p>
            <a:endParaRPr lang="en-US"/>
          </a:p>
        </p:txBody>
      </p:sp>
      <p:sp>
        <p:nvSpPr>
          <p:cNvPr id="27674" name="Rectangle 26"/>
          <p:cNvSpPr>
            <a:spLocks noChangeArrowheads="1"/>
          </p:cNvSpPr>
          <p:nvPr/>
        </p:nvSpPr>
        <p:spPr bwMode="auto">
          <a:xfrm>
            <a:off x="7389813" y="4449763"/>
            <a:ext cx="1481137" cy="290512"/>
          </a:xfrm>
          <a:prstGeom prst="rect">
            <a:avLst/>
          </a:prstGeom>
          <a:solidFill>
            <a:srgbClr val="00FF00"/>
          </a:solidFill>
          <a:ln w="9525">
            <a:noFill/>
            <a:miter lim="800000"/>
            <a:headEnd/>
            <a:tailEnd/>
          </a:ln>
        </p:spPr>
        <p:txBody>
          <a:bodyPr wrap="none" anchor="ctr"/>
          <a:lstStyle/>
          <a:p>
            <a:endParaRPr lang="en-US"/>
          </a:p>
        </p:txBody>
      </p:sp>
      <p:sp>
        <p:nvSpPr>
          <p:cNvPr id="27675" name="Rectangle 27"/>
          <p:cNvSpPr>
            <a:spLocks noChangeArrowheads="1"/>
          </p:cNvSpPr>
          <p:nvPr/>
        </p:nvSpPr>
        <p:spPr bwMode="auto">
          <a:xfrm>
            <a:off x="7389813" y="4159250"/>
            <a:ext cx="1481137" cy="290513"/>
          </a:xfrm>
          <a:prstGeom prst="rect">
            <a:avLst/>
          </a:prstGeom>
          <a:solidFill>
            <a:srgbClr val="00FF00"/>
          </a:solidFill>
          <a:ln w="9525">
            <a:noFill/>
            <a:miter lim="800000"/>
            <a:headEnd/>
            <a:tailEnd/>
          </a:ln>
        </p:spPr>
        <p:txBody>
          <a:bodyPr wrap="none" anchor="ctr"/>
          <a:lstStyle/>
          <a:p>
            <a:endParaRPr lang="en-US"/>
          </a:p>
        </p:txBody>
      </p:sp>
      <p:sp>
        <p:nvSpPr>
          <p:cNvPr id="27676" name="Text Box 28"/>
          <p:cNvSpPr txBox="1">
            <a:spLocks noChangeArrowheads="1"/>
          </p:cNvSpPr>
          <p:nvPr/>
        </p:nvSpPr>
        <p:spPr bwMode="auto">
          <a:xfrm>
            <a:off x="1608138" y="5715000"/>
            <a:ext cx="795337" cy="457200"/>
          </a:xfrm>
          <a:prstGeom prst="rect">
            <a:avLst/>
          </a:prstGeom>
          <a:noFill/>
          <a:ln w="9525">
            <a:noFill/>
            <a:miter lim="800000"/>
            <a:headEnd/>
            <a:tailEnd/>
          </a:ln>
        </p:spPr>
        <p:txBody>
          <a:bodyPr wrap="none">
            <a:spAutoFit/>
          </a:bodyPr>
          <a:lstStyle/>
          <a:p>
            <a:pPr algn="ctr" eaLnBrk="1" hangingPunct="1">
              <a:lnSpc>
                <a:spcPct val="100000"/>
              </a:lnSpc>
              <a:spcBef>
                <a:spcPct val="0"/>
              </a:spcBef>
              <a:buFontTx/>
              <a:buNone/>
            </a:pPr>
            <a:r>
              <a:rPr kumimoji="0" lang="en-US" sz="2400"/>
              <a:t>20%</a:t>
            </a:r>
          </a:p>
        </p:txBody>
      </p:sp>
      <p:sp>
        <p:nvSpPr>
          <p:cNvPr id="27677" name="Text Box 29"/>
          <p:cNvSpPr txBox="1">
            <a:spLocks noChangeArrowheads="1"/>
          </p:cNvSpPr>
          <p:nvPr/>
        </p:nvSpPr>
        <p:spPr bwMode="auto">
          <a:xfrm>
            <a:off x="5092700" y="5349875"/>
            <a:ext cx="795338" cy="457200"/>
          </a:xfrm>
          <a:prstGeom prst="rect">
            <a:avLst/>
          </a:prstGeom>
          <a:noFill/>
          <a:ln w="9525">
            <a:noFill/>
            <a:miter lim="800000"/>
            <a:headEnd/>
            <a:tailEnd/>
          </a:ln>
        </p:spPr>
        <p:txBody>
          <a:bodyPr wrap="none">
            <a:spAutoFit/>
          </a:bodyPr>
          <a:lstStyle/>
          <a:p>
            <a:pPr algn="ctr" eaLnBrk="1" hangingPunct="1">
              <a:lnSpc>
                <a:spcPct val="100000"/>
              </a:lnSpc>
              <a:spcBef>
                <a:spcPct val="0"/>
              </a:spcBef>
              <a:buFontTx/>
              <a:buNone/>
            </a:pPr>
            <a:r>
              <a:rPr kumimoji="0" lang="en-US" sz="2400"/>
              <a:t>30%</a:t>
            </a:r>
          </a:p>
        </p:txBody>
      </p:sp>
      <p:sp>
        <p:nvSpPr>
          <p:cNvPr id="27678" name="Text Box 30"/>
          <p:cNvSpPr txBox="1">
            <a:spLocks noChangeArrowheads="1"/>
          </p:cNvSpPr>
          <p:nvPr/>
        </p:nvSpPr>
        <p:spPr bwMode="auto">
          <a:xfrm>
            <a:off x="7726363" y="4725988"/>
            <a:ext cx="795337" cy="457200"/>
          </a:xfrm>
          <a:prstGeom prst="rect">
            <a:avLst/>
          </a:prstGeom>
          <a:noFill/>
          <a:ln w="9525">
            <a:noFill/>
            <a:miter lim="800000"/>
            <a:headEnd/>
            <a:tailEnd/>
          </a:ln>
        </p:spPr>
        <p:txBody>
          <a:bodyPr wrap="none">
            <a:spAutoFit/>
          </a:bodyPr>
          <a:lstStyle/>
          <a:p>
            <a:pPr algn="ctr" eaLnBrk="1" hangingPunct="1">
              <a:lnSpc>
                <a:spcPct val="100000"/>
              </a:lnSpc>
              <a:spcBef>
                <a:spcPct val="0"/>
              </a:spcBef>
              <a:buFontTx/>
              <a:buNone/>
            </a:pPr>
            <a:r>
              <a:rPr kumimoji="0" lang="en-US" sz="2400"/>
              <a:t>50%</a:t>
            </a:r>
          </a:p>
        </p:txBody>
      </p:sp>
      <p:sp>
        <p:nvSpPr>
          <p:cNvPr id="27679" name="Rectangle 31"/>
          <p:cNvSpPr>
            <a:spLocks noChangeArrowheads="1"/>
          </p:cNvSpPr>
          <p:nvPr/>
        </p:nvSpPr>
        <p:spPr bwMode="auto">
          <a:xfrm>
            <a:off x="804863" y="3319463"/>
            <a:ext cx="7424737" cy="504825"/>
          </a:xfrm>
          <a:prstGeom prst="rect">
            <a:avLst/>
          </a:prstGeom>
          <a:noFill/>
          <a:ln w="9525">
            <a:noFill/>
            <a:miter lim="800000"/>
            <a:headEnd/>
            <a:tailEnd/>
          </a:ln>
        </p:spPr>
        <p:txBody>
          <a:bodyPr/>
          <a:lstStyle/>
          <a:p>
            <a:pPr algn="ctr" eaLnBrk="1" hangingPunct="1">
              <a:lnSpc>
                <a:spcPct val="80000"/>
              </a:lnSpc>
              <a:spcBef>
                <a:spcPct val="50000"/>
              </a:spcBef>
              <a:buClr>
                <a:schemeClr val="accent2"/>
              </a:buClr>
              <a:buFont typeface="Symbol" pitchFamily="18" charset="2"/>
              <a:buNone/>
            </a:pPr>
            <a:r>
              <a:rPr kumimoji="0" lang="en-US">
                <a:solidFill>
                  <a:srgbClr val="669933"/>
                </a:solidFill>
              </a:rPr>
              <a:t>2006 US Solar System Cost Allocation by Category</a:t>
            </a:r>
            <a:endParaRPr kumimoji="0" lang="en-US" sz="1800">
              <a:solidFill>
                <a:srgbClr val="669933"/>
              </a:solidFill>
            </a:endParaRPr>
          </a:p>
        </p:txBody>
      </p:sp>
      <p:sp>
        <p:nvSpPr>
          <p:cNvPr id="27680" name="Rectangle 32"/>
          <p:cNvSpPr>
            <a:spLocks noChangeArrowheads="1"/>
          </p:cNvSpPr>
          <p:nvPr/>
        </p:nvSpPr>
        <p:spPr bwMode="auto">
          <a:xfrm>
            <a:off x="365125" y="3757613"/>
            <a:ext cx="8596313" cy="2341562"/>
          </a:xfrm>
          <a:prstGeom prst="rect">
            <a:avLst/>
          </a:prstGeom>
          <a:no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175" y="44450"/>
            <a:ext cx="6954838" cy="822325"/>
          </a:xfrm>
        </p:spPr>
        <p:txBody>
          <a:bodyPr/>
          <a:lstStyle/>
          <a:p>
            <a:pPr>
              <a:defRPr/>
            </a:pPr>
            <a:r>
              <a:rPr lang="en-US" sz="2800" dirty="0" smtClean="0"/>
              <a:t>Inefficiencies in Today’s Value Chain</a:t>
            </a:r>
            <a:endParaRPr lang="en-US" sz="2800" dirty="0"/>
          </a:p>
        </p:txBody>
      </p:sp>
      <p:sp>
        <p:nvSpPr>
          <p:cNvPr id="3" name="Content Placeholder 2"/>
          <p:cNvSpPr>
            <a:spLocks noGrp="1"/>
          </p:cNvSpPr>
          <p:nvPr>
            <p:ph idx="1"/>
          </p:nvPr>
        </p:nvSpPr>
        <p:spPr>
          <a:xfrm>
            <a:off x="407988" y="1141413"/>
            <a:ext cx="7772400" cy="4327525"/>
          </a:xfrm>
        </p:spPr>
        <p:txBody>
          <a:bodyPr/>
          <a:lstStyle/>
          <a:p>
            <a:pPr algn="ctr">
              <a:buFont typeface="Symbol" pitchFamily="18" charset="2"/>
              <a:buNone/>
            </a:pPr>
            <a:endParaRPr lang="en-US" smtClean="0"/>
          </a:p>
          <a:p>
            <a:pPr algn="ctr">
              <a:buFont typeface="Symbol" pitchFamily="18" charset="2"/>
              <a:buNone/>
            </a:pPr>
            <a:endParaRPr lang="en-US" smtClean="0"/>
          </a:p>
          <a:p>
            <a:pPr algn="ctr">
              <a:buFont typeface="Symbol" pitchFamily="18" charset="2"/>
              <a:buNone/>
            </a:pPr>
            <a:endParaRPr lang="en-US" smtClean="0"/>
          </a:p>
          <a:p>
            <a:pPr algn="ctr">
              <a:buFont typeface="Symbol" pitchFamily="18" charset="2"/>
              <a:buNone/>
            </a:pPr>
            <a:endParaRPr lang="en-US" smtClean="0"/>
          </a:p>
          <a:p>
            <a:pPr algn="ctr">
              <a:buFont typeface="Symbol" pitchFamily="18" charset="2"/>
              <a:buNone/>
            </a:pPr>
            <a:endParaRPr lang="en-US" smtClean="0"/>
          </a:p>
          <a:p>
            <a:pPr algn="ctr">
              <a:buFont typeface="Symbol" pitchFamily="18" charset="2"/>
              <a:buNone/>
            </a:pPr>
            <a:endParaRPr lang="en-US" smtClean="0"/>
          </a:p>
          <a:p>
            <a:pPr algn="ctr">
              <a:buFont typeface="Symbol" pitchFamily="18" charset="2"/>
              <a:buNone/>
            </a:pPr>
            <a:endParaRPr lang="en-US" smtClean="0"/>
          </a:p>
          <a:p>
            <a:pPr algn="ctr">
              <a:buFont typeface="Symbol" pitchFamily="18" charset="2"/>
              <a:buNone/>
            </a:pPr>
            <a:endParaRPr lang="en-US" smtClean="0"/>
          </a:p>
          <a:p>
            <a:pPr algn="ctr">
              <a:buFont typeface="Symbol" pitchFamily="18" charset="2"/>
              <a:buNone/>
            </a:pPr>
            <a:r>
              <a:rPr lang="en-US" smtClean="0"/>
              <a:t>15 – 20 + % margins at each step in the value chain</a:t>
            </a:r>
          </a:p>
          <a:p>
            <a:pPr algn="ctr">
              <a:buFont typeface="Symbol" pitchFamily="18" charset="2"/>
              <a:buNone/>
            </a:pPr>
            <a:endParaRPr lang="en-US" smtClean="0"/>
          </a:p>
        </p:txBody>
      </p:sp>
      <p:sp>
        <p:nvSpPr>
          <p:cNvPr id="28676" name="Date Placeholder 3"/>
          <p:cNvSpPr>
            <a:spLocks noGrp="1"/>
          </p:cNvSpPr>
          <p:nvPr>
            <p:ph type="dt" sz="quarter" idx="10"/>
          </p:nvPr>
        </p:nvSpPr>
        <p:spPr>
          <a:noFill/>
        </p:spPr>
        <p:txBody>
          <a:bodyPr/>
          <a:lstStyle/>
          <a:p>
            <a:r>
              <a:rPr lang="en-US" smtClean="0">
                <a:latin typeface="Arial" pitchFamily="34" charset="0"/>
              </a:rPr>
              <a:t>NYDOCS1 - #771442v40 /</a:t>
            </a:r>
            <a:fld id="{031FCC0B-24B5-4447-A470-BA6335A1A6D2}" type="slidenum">
              <a:rPr smtClean="0">
                <a:latin typeface="Arial" pitchFamily="34" charset="0"/>
              </a:rPr>
              <a:pPr/>
              <a:t>13</a:t>
            </a:fld>
            <a:endParaRPr lang="en-US" smtClean="0">
              <a:latin typeface="Arial" pitchFamily="34" charset="0"/>
            </a:endParaRPr>
          </a:p>
        </p:txBody>
      </p:sp>
      <p:graphicFrame>
        <p:nvGraphicFramePr>
          <p:cNvPr id="7" name="Chart 6"/>
          <p:cNvGraphicFramePr/>
          <p:nvPr/>
        </p:nvGraphicFramePr>
        <p:xfrm>
          <a:off x="1220795" y="1428206"/>
          <a:ext cx="6422571" cy="3744685"/>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2397125" y="4224338"/>
            <a:ext cx="327025" cy="368300"/>
          </a:xfrm>
          <a:prstGeom prst="rect">
            <a:avLst/>
          </a:prstGeom>
          <a:noFill/>
        </p:spPr>
        <p:txBody>
          <a:bodyPr wrap="none">
            <a:spAutoFit/>
          </a:bodyPr>
          <a:lstStyle/>
          <a:p>
            <a:pPr>
              <a:buFontTx/>
              <a:buNone/>
              <a:defRPr/>
            </a:pPr>
            <a:r>
              <a:rPr lang="en-US" dirty="0">
                <a:solidFill>
                  <a:schemeClr val="accent3">
                    <a:lumMod val="65000"/>
                  </a:schemeClr>
                </a:solidFill>
              </a:rPr>
              <a:t>$</a:t>
            </a:r>
          </a:p>
        </p:txBody>
      </p:sp>
      <p:sp>
        <p:nvSpPr>
          <p:cNvPr id="12" name="TextBox 11"/>
          <p:cNvSpPr txBox="1"/>
          <p:nvPr/>
        </p:nvSpPr>
        <p:spPr>
          <a:xfrm>
            <a:off x="4038600" y="3470275"/>
            <a:ext cx="327025" cy="369888"/>
          </a:xfrm>
          <a:prstGeom prst="rect">
            <a:avLst/>
          </a:prstGeom>
          <a:noFill/>
        </p:spPr>
        <p:txBody>
          <a:bodyPr wrap="none">
            <a:spAutoFit/>
          </a:bodyPr>
          <a:lstStyle/>
          <a:p>
            <a:pPr>
              <a:buFontTx/>
              <a:buNone/>
              <a:defRPr/>
            </a:pPr>
            <a:r>
              <a:rPr lang="en-US" dirty="0">
                <a:solidFill>
                  <a:schemeClr val="accent3">
                    <a:lumMod val="65000"/>
                  </a:schemeClr>
                </a:solidFill>
              </a:rPr>
              <a:t>$</a:t>
            </a:r>
          </a:p>
        </p:txBody>
      </p:sp>
      <p:sp>
        <p:nvSpPr>
          <p:cNvPr id="13" name="TextBox 12"/>
          <p:cNvSpPr txBox="1"/>
          <p:nvPr/>
        </p:nvSpPr>
        <p:spPr>
          <a:xfrm>
            <a:off x="4886325" y="3108325"/>
            <a:ext cx="328613" cy="369888"/>
          </a:xfrm>
          <a:prstGeom prst="rect">
            <a:avLst/>
          </a:prstGeom>
          <a:noFill/>
        </p:spPr>
        <p:txBody>
          <a:bodyPr wrap="none">
            <a:spAutoFit/>
          </a:bodyPr>
          <a:lstStyle/>
          <a:p>
            <a:pPr>
              <a:buFontTx/>
              <a:buNone/>
              <a:defRPr/>
            </a:pPr>
            <a:r>
              <a:rPr lang="en-US" dirty="0">
                <a:solidFill>
                  <a:schemeClr val="accent3">
                    <a:lumMod val="65000"/>
                  </a:schemeClr>
                </a:solidFill>
              </a:rPr>
              <a:t>$</a:t>
            </a:r>
          </a:p>
        </p:txBody>
      </p:sp>
      <p:sp>
        <p:nvSpPr>
          <p:cNvPr id="14" name="TextBox 13"/>
          <p:cNvSpPr txBox="1"/>
          <p:nvPr/>
        </p:nvSpPr>
        <p:spPr>
          <a:xfrm>
            <a:off x="5710238" y="2651125"/>
            <a:ext cx="327025" cy="369888"/>
          </a:xfrm>
          <a:prstGeom prst="rect">
            <a:avLst/>
          </a:prstGeom>
          <a:noFill/>
        </p:spPr>
        <p:txBody>
          <a:bodyPr wrap="none">
            <a:spAutoFit/>
          </a:bodyPr>
          <a:lstStyle/>
          <a:p>
            <a:pPr>
              <a:buFontTx/>
              <a:buNone/>
              <a:defRPr/>
            </a:pPr>
            <a:r>
              <a:rPr lang="en-US" dirty="0">
                <a:solidFill>
                  <a:schemeClr val="accent3">
                    <a:lumMod val="65000"/>
                  </a:schemeClr>
                </a:solidFill>
              </a:rPr>
              <a:t>$</a:t>
            </a:r>
          </a:p>
        </p:txBody>
      </p:sp>
      <p:sp>
        <p:nvSpPr>
          <p:cNvPr id="15" name="TextBox 14"/>
          <p:cNvSpPr txBox="1"/>
          <p:nvPr/>
        </p:nvSpPr>
        <p:spPr>
          <a:xfrm>
            <a:off x="6497638" y="2193925"/>
            <a:ext cx="328612" cy="369888"/>
          </a:xfrm>
          <a:prstGeom prst="rect">
            <a:avLst/>
          </a:prstGeom>
          <a:noFill/>
        </p:spPr>
        <p:txBody>
          <a:bodyPr wrap="none">
            <a:spAutoFit/>
          </a:bodyPr>
          <a:lstStyle/>
          <a:p>
            <a:pPr>
              <a:buFontTx/>
              <a:buNone/>
              <a:defRPr/>
            </a:pPr>
            <a:r>
              <a:rPr lang="en-US" dirty="0">
                <a:solidFill>
                  <a:schemeClr val="accent3">
                    <a:lumMod val="65000"/>
                  </a:schemeClr>
                </a:solidFill>
              </a:rPr>
              <a:t>$</a:t>
            </a:r>
          </a:p>
        </p:txBody>
      </p:sp>
      <p:sp>
        <p:nvSpPr>
          <p:cNvPr id="16" name="TextBox 15"/>
          <p:cNvSpPr txBox="1"/>
          <p:nvPr/>
        </p:nvSpPr>
        <p:spPr>
          <a:xfrm>
            <a:off x="3209925" y="3870325"/>
            <a:ext cx="328613" cy="369888"/>
          </a:xfrm>
          <a:prstGeom prst="rect">
            <a:avLst/>
          </a:prstGeom>
          <a:noFill/>
        </p:spPr>
        <p:txBody>
          <a:bodyPr wrap="none">
            <a:spAutoFit/>
          </a:bodyPr>
          <a:lstStyle/>
          <a:p>
            <a:pPr>
              <a:buFontTx/>
              <a:buNone/>
              <a:defRPr/>
            </a:pPr>
            <a:r>
              <a:rPr lang="en-US" dirty="0">
                <a:solidFill>
                  <a:schemeClr val="accent3">
                    <a:lumMod val="65000"/>
                  </a:schemeClr>
                </a:solidFill>
              </a:rPr>
              <a:t>$</a:t>
            </a:r>
          </a:p>
        </p:txBody>
      </p:sp>
      <p:sp>
        <p:nvSpPr>
          <p:cNvPr id="18" name="Oval 17"/>
          <p:cNvSpPr/>
          <p:nvPr/>
        </p:nvSpPr>
        <p:spPr bwMode="auto">
          <a:xfrm>
            <a:off x="1908175" y="2133600"/>
            <a:ext cx="2822575" cy="1071563"/>
          </a:xfrm>
          <a:prstGeom prst="ellipse">
            <a:avLst/>
          </a:prstGeom>
          <a:gradFill>
            <a:gsLst>
              <a:gs pos="0">
                <a:srgbClr val="FFEFD1"/>
              </a:gs>
              <a:gs pos="64999">
                <a:srgbClr val="F0EBD5"/>
              </a:gs>
              <a:gs pos="100000">
                <a:srgbClr val="D1C39F"/>
              </a:gs>
            </a:gsLst>
            <a:lin ang="5400000" scaled="0"/>
          </a:gra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lIns="92075" tIns="46038" rIns="92075" bIns="46038"/>
          <a:lstStyle/>
          <a:p>
            <a:pPr marL="112713" algn="ctr">
              <a:buFontTx/>
              <a:buNone/>
              <a:defRPr/>
            </a:pPr>
            <a:r>
              <a:rPr lang="en-US" sz="1800" dirty="0">
                <a:latin typeface="Arial" charset="0"/>
              </a:rPr>
              <a:t>Thin Film Advantage</a:t>
            </a:r>
          </a:p>
        </p:txBody>
      </p:sp>
      <p:sp>
        <p:nvSpPr>
          <p:cNvPr id="19" name="Oval 18"/>
          <p:cNvSpPr/>
          <p:nvPr/>
        </p:nvSpPr>
        <p:spPr bwMode="auto">
          <a:xfrm>
            <a:off x="5135563" y="3409950"/>
            <a:ext cx="2820987" cy="1069975"/>
          </a:xfrm>
          <a:prstGeom prst="ellipse">
            <a:avLst/>
          </a:prstGeom>
          <a:gradFill>
            <a:gsLst>
              <a:gs pos="0">
                <a:srgbClr val="FFEFD1"/>
              </a:gs>
              <a:gs pos="64999">
                <a:srgbClr val="F0EBD5"/>
              </a:gs>
              <a:gs pos="100000">
                <a:srgbClr val="D1C39F"/>
              </a:gs>
            </a:gsLst>
            <a:lin ang="5400000" scaled="0"/>
          </a:gra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lIns="92075" tIns="46038" rIns="92075" bIns="46038"/>
          <a:lstStyle/>
          <a:p>
            <a:pPr marL="112713" algn="ctr">
              <a:buFontTx/>
              <a:buNone/>
              <a:defRPr/>
            </a:pPr>
            <a:r>
              <a:rPr lang="en-US" sz="1800" dirty="0">
                <a:latin typeface="Arial" charset="0"/>
              </a:rPr>
              <a:t>Building Integrated PV</a:t>
            </a:r>
          </a:p>
          <a:p>
            <a:pPr marL="112713" algn="ctr">
              <a:buFontTx/>
              <a:buNone/>
              <a:defRPr/>
            </a:pPr>
            <a:r>
              <a:rPr lang="en-US" sz="1800" dirty="0">
                <a:latin typeface="Arial" charset="0"/>
              </a:rPr>
              <a:t>Advantage</a:t>
            </a:r>
          </a:p>
        </p:txBody>
      </p:sp>
      <p:cxnSp>
        <p:nvCxnSpPr>
          <p:cNvPr id="21" name="Straight Connector 20"/>
          <p:cNvCxnSpPr/>
          <p:nvPr/>
        </p:nvCxnSpPr>
        <p:spPr bwMode="auto">
          <a:xfrm rot="10800000" flipV="1">
            <a:off x="6924675" y="1698625"/>
            <a:ext cx="774700" cy="0"/>
          </a:xfrm>
          <a:prstGeom prst="line">
            <a:avLst/>
          </a:prstGeom>
          <a:noFill/>
          <a:ln w="19050" cap="flat" cmpd="sng" algn="ctr">
            <a:solidFill>
              <a:schemeClr val="accent6">
                <a:lumMod val="50000"/>
              </a:schemeClr>
            </a:solidFill>
            <a:prstDash val="solid"/>
            <a:round/>
            <a:headEnd type="none" w="med" len="med"/>
            <a:tailEnd type="none" w="med" len="med"/>
          </a:ln>
          <a:effectLst/>
        </p:spPr>
      </p:cxnSp>
      <p:sp>
        <p:nvSpPr>
          <p:cNvPr id="28687" name="TextBox 23"/>
          <p:cNvSpPr txBox="1">
            <a:spLocks noChangeArrowheads="1"/>
          </p:cNvSpPr>
          <p:nvPr/>
        </p:nvSpPr>
        <p:spPr bwMode="auto">
          <a:xfrm>
            <a:off x="7639050" y="1238250"/>
            <a:ext cx="1662113" cy="522288"/>
          </a:xfrm>
          <a:prstGeom prst="rect">
            <a:avLst/>
          </a:prstGeom>
          <a:noFill/>
          <a:ln w="9525">
            <a:noFill/>
            <a:miter lim="800000"/>
            <a:headEnd/>
            <a:tailEnd/>
          </a:ln>
        </p:spPr>
        <p:txBody>
          <a:bodyPr wrap="none">
            <a:spAutoFit/>
          </a:bodyPr>
          <a:lstStyle/>
          <a:p>
            <a:pPr>
              <a:buFontTx/>
              <a:buNone/>
            </a:pPr>
            <a:r>
              <a:rPr lang="en-US" sz="1400"/>
              <a:t>US PV System </a:t>
            </a:r>
          </a:p>
          <a:p>
            <a:pPr>
              <a:buFontTx/>
              <a:buNone/>
            </a:pPr>
            <a:r>
              <a:rPr lang="en-US" sz="1400"/>
              <a:t>Price $/w ~ $7.50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3000"/>
                                        <p:tgtEl>
                                          <p:spTgt spid="1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3000"/>
                                        <p:tgtEl>
                                          <p:spTgt spid="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dissolve">
                                      <p:cBhvr>
                                        <p:cTn id="13" dur="3000"/>
                                        <p:tgtEl>
                                          <p:spTgt spid="12"/>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dissolve">
                                      <p:cBhvr>
                                        <p:cTn id="16" dur="3000"/>
                                        <p:tgtEl>
                                          <p:spTgt spid="13"/>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dissolve">
                                      <p:cBhvr>
                                        <p:cTn id="19" dur="3000"/>
                                        <p:tgtEl>
                                          <p:spTgt spid="14"/>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dissolve">
                                      <p:cBhvr>
                                        <p:cTn id="22" dur="3000"/>
                                        <p:tgtEl>
                                          <p:spTgt spid="15"/>
                                        </p:tgtEl>
                                      </p:cBhvr>
                                    </p:animEffect>
                                  </p:childTnLst>
                                </p:cTn>
                              </p:par>
                            </p:childTnLst>
                          </p:cTn>
                        </p:par>
                        <p:par>
                          <p:cTn id="23" fill="hold">
                            <p:stCondLst>
                              <p:cond delay="3000"/>
                            </p:stCondLst>
                            <p:childTnLst>
                              <p:par>
                                <p:cTn id="24" presetID="55" presetClass="entr" presetSubtype="0" fill="hold" grpId="0" nodeType="after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 calcmode="lin" valueType="num">
                                      <p:cBhvr>
                                        <p:cTn id="26" dur="3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27" dur="3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28" dur="3000"/>
                                        <p:tgtEl>
                                          <p:spTgt spid="3">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1000" fill="hold"/>
                                        <p:tgtEl>
                                          <p:spTgt spid="18"/>
                                        </p:tgtEl>
                                        <p:attrNameLst>
                                          <p:attrName>ppt_w</p:attrName>
                                        </p:attrNameLst>
                                      </p:cBhvr>
                                      <p:tavLst>
                                        <p:tav tm="0">
                                          <p:val>
                                            <p:strVal val="#ppt_w*0.70"/>
                                          </p:val>
                                        </p:tav>
                                        <p:tav tm="100000">
                                          <p:val>
                                            <p:strVal val="#ppt_w"/>
                                          </p:val>
                                        </p:tav>
                                      </p:tavLst>
                                    </p:anim>
                                    <p:anim calcmode="lin" valueType="num">
                                      <p:cBhvr>
                                        <p:cTn id="34" dur="1000" fill="hold"/>
                                        <p:tgtEl>
                                          <p:spTgt spid="18"/>
                                        </p:tgtEl>
                                        <p:attrNameLst>
                                          <p:attrName>ppt_h</p:attrName>
                                        </p:attrNameLst>
                                      </p:cBhvr>
                                      <p:tavLst>
                                        <p:tav tm="0">
                                          <p:val>
                                            <p:strVal val="#ppt_h"/>
                                          </p:val>
                                        </p:tav>
                                        <p:tav tm="100000">
                                          <p:val>
                                            <p:strVal val="#ppt_h"/>
                                          </p:val>
                                        </p:tav>
                                      </p:tavLst>
                                    </p:anim>
                                    <p:animEffect transition="in" filter="fade">
                                      <p:cBhvr>
                                        <p:cTn id="35" dur="10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strVal val="#ppt_w*0.70"/>
                                          </p:val>
                                        </p:tav>
                                        <p:tav tm="100000">
                                          <p:val>
                                            <p:strVal val="#ppt_w"/>
                                          </p:val>
                                        </p:tav>
                                      </p:tavLst>
                                    </p:anim>
                                    <p:anim calcmode="lin" valueType="num">
                                      <p:cBhvr>
                                        <p:cTn id="41" dur="1000" fill="hold"/>
                                        <p:tgtEl>
                                          <p:spTgt spid="19"/>
                                        </p:tgtEl>
                                        <p:attrNameLst>
                                          <p:attrName>ppt_h</p:attrName>
                                        </p:attrNameLst>
                                      </p:cBhvr>
                                      <p:tavLst>
                                        <p:tav tm="0">
                                          <p:val>
                                            <p:strVal val="#ppt_h"/>
                                          </p:val>
                                        </p:tav>
                                        <p:tav tm="100000">
                                          <p:val>
                                            <p:strVal val="#ppt_h"/>
                                          </p:val>
                                        </p:tav>
                                      </p:tavLst>
                                    </p:anim>
                                    <p:animEffect transition="in" filter="fade">
                                      <p:cBhvr>
                                        <p:cTn id="4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p:bldP spid="12" grpId="0"/>
      <p:bldP spid="13" grpId="0"/>
      <p:bldP spid="14" grpId="0"/>
      <p:bldP spid="15" grpId="0"/>
      <p:bldP spid="16" grpId="0"/>
      <p:bldP spid="18"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3"/>
          <p:cNvSpPr>
            <a:spLocks noGrp="1"/>
          </p:cNvSpPr>
          <p:nvPr>
            <p:ph type="dt" sz="quarter" idx="10"/>
          </p:nvPr>
        </p:nvSpPr>
        <p:spPr>
          <a:noFill/>
        </p:spPr>
        <p:txBody>
          <a:bodyPr/>
          <a:lstStyle/>
          <a:p>
            <a:r>
              <a:rPr lang="en-US" smtClean="0">
                <a:latin typeface="Arial" pitchFamily="34" charset="0"/>
              </a:rPr>
              <a:t>NYDOCS1 - #771442v40 /</a:t>
            </a:r>
            <a:fld id="{BBF6BED1-1C6B-4A7A-9C95-9F3C8618791F}" type="slidenum">
              <a:rPr smtClean="0">
                <a:latin typeface="Arial" pitchFamily="34" charset="0"/>
              </a:rPr>
              <a:pPr/>
              <a:t>14</a:t>
            </a:fld>
            <a:endParaRPr lang="en-US" smtClean="0">
              <a:latin typeface="Arial" pitchFamily="34" charset="0"/>
            </a:endParaRPr>
          </a:p>
        </p:txBody>
      </p:sp>
      <p:sp>
        <p:nvSpPr>
          <p:cNvPr id="1076226" name="Rectangle 2"/>
          <p:cNvSpPr>
            <a:spLocks noGrp="1" noChangeArrowheads="1"/>
          </p:cNvSpPr>
          <p:nvPr>
            <p:ph type="title"/>
          </p:nvPr>
        </p:nvSpPr>
        <p:spPr/>
        <p:txBody>
          <a:bodyPr/>
          <a:lstStyle/>
          <a:p>
            <a:pPr eaLnBrk="1" hangingPunct="1">
              <a:defRPr/>
            </a:pPr>
            <a:endParaRPr lang="en-US" smtClean="0"/>
          </a:p>
        </p:txBody>
      </p:sp>
      <p:pic>
        <p:nvPicPr>
          <p:cNvPr id="29700" name="Picture 4"/>
          <p:cNvPicPr>
            <a:picLocks noChangeAspect="1" noChangeArrowheads="1"/>
          </p:cNvPicPr>
          <p:nvPr/>
        </p:nvPicPr>
        <p:blipFill>
          <a:blip r:embed="rId3"/>
          <a:srcRect/>
          <a:stretch>
            <a:fillRect/>
          </a:stretch>
        </p:blipFill>
        <p:spPr bwMode="auto">
          <a:xfrm>
            <a:off x="0" y="0"/>
            <a:ext cx="9144000" cy="6977063"/>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3"/>
          <p:cNvSpPr>
            <a:spLocks noGrp="1"/>
          </p:cNvSpPr>
          <p:nvPr>
            <p:ph type="dt" sz="quarter" idx="10"/>
          </p:nvPr>
        </p:nvSpPr>
        <p:spPr>
          <a:noFill/>
        </p:spPr>
        <p:txBody>
          <a:bodyPr/>
          <a:lstStyle/>
          <a:p>
            <a:r>
              <a:rPr lang="en-US" smtClean="0">
                <a:latin typeface="Arial" pitchFamily="34" charset="0"/>
              </a:rPr>
              <a:t>NYDOCS1 - #771442v40 /</a:t>
            </a:r>
            <a:fld id="{62B01587-BC80-4CA9-837D-93078C65BDA2}" type="slidenum">
              <a:rPr smtClean="0">
                <a:latin typeface="Arial" pitchFamily="34" charset="0"/>
              </a:rPr>
              <a:pPr/>
              <a:t>15</a:t>
            </a:fld>
            <a:endParaRPr lang="en-US" smtClean="0">
              <a:latin typeface="Arial" pitchFamily="34" charset="0"/>
            </a:endParaRPr>
          </a:p>
        </p:txBody>
      </p:sp>
      <p:sp>
        <p:nvSpPr>
          <p:cNvPr id="1077250" name="Rectangle 2"/>
          <p:cNvSpPr>
            <a:spLocks noGrp="1" noChangeArrowheads="1"/>
          </p:cNvSpPr>
          <p:nvPr>
            <p:ph type="title"/>
          </p:nvPr>
        </p:nvSpPr>
        <p:spPr/>
        <p:txBody>
          <a:bodyPr/>
          <a:lstStyle/>
          <a:p>
            <a:pPr eaLnBrk="1" hangingPunct="1">
              <a:defRPr/>
            </a:pPr>
            <a:r>
              <a:rPr lang="en-US" dirty="0" smtClean="0"/>
              <a:t>Solar Product Availability</a:t>
            </a:r>
          </a:p>
        </p:txBody>
      </p:sp>
      <p:sp>
        <p:nvSpPr>
          <p:cNvPr id="30724" name="Rectangle 3"/>
          <p:cNvSpPr>
            <a:spLocks noGrp="1" noChangeArrowheads="1"/>
          </p:cNvSpPr>
          <p:nvPr>
            <p:ph type="body" idx="1"/>
          </p:nvPr>
        </p:nvSpPr>
        <p:spPr>
          <a:xfrm>
            <a:off x="2325688" y="1141413"/>
            <a:ext cx="6550025" cy="5229225"/>
          </a:xfrm>
        </p:spPr>
        <p:txBody>
          <a:bodyPr/>
          <a:lstStyle/>
          <a:p>
            <a:pPr lvl="2" eaLnBrk="1" hangingPunct="1"/>
            <a:r>
              <a:rPr lang="en-US" sz="2000" smtClean="0"/>
              <a:t>Crystalline Silicon  ~ 18% conversion efficiency</a:t>
            </a:r>
          </a:p>
          <a:p>
            <a:pPr lvl="2" eaLnBrk="1" hangingPunct="1"/>
            <a:r>
              <a:rPr lang="en-US" sz="2000" smtClean="0"/>
              <a:t>Multi-crystalline Silicon ~ 14 - 16%</a:t>
            </a:r>
          </a:p>
          <a:p>
            <a:pPr lvl="2" eaLnBrk="1" hangingPunct="1">
              <a:buFont typeface="Wingdings 2" pitchFamily="18" charset="2"/>
              <a:buNone/>
            </a:pPr>
            <a:endParaRPr lang="en-US" sz="2000" smtClean="0"/>
          </a:p>
          <a:p>
            <a:pPr lvl="2" eaLnBrk="1" hangingPunct="1"/>
            <a:r>
              <a:rPr lang="en-US" sz="2000" smtClean="0"/>
              <a:t>Amorphous Silicon ~ 6-8%</a:t>
            </a:r>
          </a:p>
          <a:p>
            <a:pPr lvl="3" eaLnBrk="1" hangingPunct="1"/>
            <a:r>
              <a:rPr lang="en-US" sz="2000" smtClean="0"/>
              <a:t>Flexible and rigid</a:t>
            </a:r>
          </a:p>
          <a:p>
            <a:pPr lvl="2" eaLnBrk="1" hangingPunct="1"/>
            <a:r>
              <a:rPr lang="en-US" sz="2000" smtClean="0"/>
              <a:t>Cadmium Telluride ~ 8-9%</a:t>
            </a:r>
          </a:p>
          <a:p>
            <a:pPr lvl="3" eaLnBrk="1" hangingPunct="1"/>
            <a:r>
              <a:rPr lang="en-US" sz="2000" smtClean="0"/>
              <a:t>First Solar capturing significant market share for central power applications</a:t>
            </a:r>
          </a:p>
          <a:p>
            <a:pPr lvl="2" eaLnBrk="1" hangingPunct="1"/>
            <a:r>
              <a:rPr lang="en-US" sz="2000" smtClean="0"/>
              <a:t>CIS/CIGS ~11-12%</a:t>
            </a:r>
          </a:p>
          <a:p>
            <a:pPr lvl="3" eaLnBrk="1" hangingPunct="1"/>
            <a:r>
              <a:rPr lang="en-US" sz="2000" smtClean="0"/>
              <a:t>New commercial availability entering the market in 2008</a:t>
            </a:r>
          </a:p>
        </p:txBody>
      </p:sp>
      <p:sp>
        <p:nvSpPr>
          <p:cNvPr id="30725" name="Left Brace 4"/>
          <p:cNvSpPr>
            <a:spLocks/>
          </p:cNvSpPr>
          <p:nvPr/>
        </p:nvSpPr>
        <p:spPr bwMode="auto">
          <a:xfrm>
            <a:off x="1876425" y="1184275"/>
            <a:ext cx="307975" cy="749300"/>
          </a:xfrm>
          <a:prstGeom prst="leftBrace">
            <a:avLst>
              <a:gd name="adj1" fmla="val 8313"/>
              <a:gd name="adj2" fmla="val 50000"/>
            </a:avLst>
          </a:prstGeom>
          <a:noFill/>
          <a:ln w="22225" algn="ctr">
            <a:solidFill>
              <a:schemeClr val="accent1"/>
            </a:solidFill>
            <a:round/>
            <a:headEnd/>
            <a:tailEnd/>
          </a:ln>
        </p:spPr>
        <p:txBody>
          <a:bodyPr lIns="92075" tIns="46038" rIns="92075" bIns="46038"/>
          <a:lstStyle/>
          <a:p>
            <a:pPr marL="742950" indent="-285750"/>
            <a:endParaRPr lang="en-US"/>
          </a:p>
        </p:txBody>
      </p:sp>
      <p:sp>
        <p:nvSpPr>
          <p:cNvPr id="30726" name="Left Brace 5"/>
          <p:cNvSpPr>
            <a:spLocks/>
          </p:cNvSpPr>
          <p:nvPr/>
        </p:nvSpPr>
        <p:spPr bwMode="auto">
          <a:xfrm>
            <a:off x="1876425" y="2573338"/>
            <a:ext cx="307975" cy="2773362"/>
          </a:xfrm>
          <a:prstGeom prst="leftBrace">
            <a:avLst>
              <a:gd name="adj1" fmla="val 8296"/>
              <a:gd name="adj2" fmla="val 50000"/>
            </a:avLst>
          </a:prstGeom>
          <a:noFill/>
          <a:ln w="22225" algn="ctr">
            <a:solidFill>
              <a:schemeClr val="accent1"/>
            </a:solidFill>
            <a:round/>
            <a:headEnd/>
            <a:tailEnd/>
          </a:ln>
        </p:spPr>
        <p:txBody>
          <a:bodyPr lIns="92075" tIns="46038" rIns="92075" bIns="46038"/>
          <a:lstStyle/>
          <a:p>
            <a:pPr marL="742950" indent="-285750"/>
            <a:endParaRPr lang="en-US"/>
          </a:p>
        </p:txBody>
      </p:sp>
      <p:sp>
        <p:nvSpPr>
          <p:cNvPr id="30727" name="TextBox 6"/>
          <p:cNvSpPr txBox="1">
            <a:spLocks noChangeArrowheads="1"/>
          </p:cNvSpPr>
          <p:nvPr/>
        </p:nvSpPr>
        <p:spPr bwMode="auto">
          <a:xfrm>
            <a:off x="0" y="1689100"/>
            <a:ext cx="1622425" cy="585788"/>
          </a:xfrm>
          <a:prstGeom prst="rect">
            <a:avLst/>
          </a:prstGeom>
          <a:noFill/>
          <a:ln w="9525">
            <a:noFill/>
            <a:miter lim="800000"/>
            <a:headEnd/>
            <a:tailEnd/>
          </a:ln>
        </p:spPr>
        <p:txBody>
          <a:bodyPr wrap="none">
            <a:spAutoFit/>
          </a:bodyPr>
          <a:lstStyle/>
          <a:p>
            <a:pPr>
              <a:buFontTx/>
              <a:buNone/>
            </a:pPr>
            <a:r>
              <a:rPr lang="en-US" sz="1600"/>
              <a:t>90% of </a:t>
            </a:r>
          </a:p>
          <a:p>
            <a:pPr>
              <a:buFontTx/>
              <a:buNone/>
            </a:pPr>
            <a:r>
              <a:rPr lang="en-US" sz="1600"/>
              <a:t>current market</a:t>
            </a:r>
          </a:p>
        </p:txBody>
      </p:sp>
      <p:sp>
        <p:nvSpPr>
          <p:cNvPr id="30728" name="TextBox 7"/>
          <p:cNvSpPr txBox="1">
            <a:spLocks noChangeArrowheads="1"/>
          </p:cNvSpPr>
          <p:nvPr/>
        </p:nvSpPr>
        <p:spPr bwMode="auto">
          <a:xfrm>
            <a:off x="30163" y="3557588"/>
            <a:ext cx="1941512" cy="1127125"/>
          </a:xfrm>
          <a:prstGeom prst="rect">
            <a:avLst/>
          </a:prstGeom>
          <a:noFill/>
          <a:ln w="9525">
            <a:noFill/>
            <a:miter lim="800000"/>
            <a:headEnd/>
            <a:tailEnd/>
          </a:ln>
        </p:spPr>
        <p:txBody>
          <a:bodyPr wrap="none">
            <a:spAutoFit/>
          </a:bodyPr>
          <a:lstStyle/>
          <a:p>
            <a:pPr>
              <a:buFontTx/>
              <a:buNone/>
            </a:pPr>
            <a:r>
              <a:rPr lang="en-US" sz="1600"/>
              <a:t>10% of </a:t>
            </a:r>
          </a:p>
          <a:p>
            <a:pPr>
              <a:buFontTx/>
              <a:buNone/>
            </a:pPr>
            <a:r>
              <a:rPr lang="en-US" sz="1600"/>
              <a:t>current market</a:t>
            </a:r>
          </a:p>
          <a:p>
            <a:pPr>
              <a:buFontTx/>
              <a:buNone/>
            </a:pPr>
            <a:r>
              <a:rPr lang="en-US" sz="1600"/>
              <a:t>but fastest </a:t>
            </a:r>
          </a:p>
          <a:p>
            <a:pPr>
              <a:buFontTx/>
              <a:buNone/>
            </a:pPr>
            <a:r>
              <a:rPr lang="en-US" sz="1600"/>
              <a:t>growing  segment</a:t>
            </a:r>
          </a:p>
        </p:txBody>
      </p:sp>
      <p:pic>
        <p:nvPicPr>
          <p:cNvPr id="30729" name="Picture 6" descr="http://tbn0.google.com/images?q=tbn:exESD6H1UdWYPM:http://i.treehugger.com/files/Solar%2520panel%25205.jpg">
            <a:hlinkClick r:id="rId3"/>
          </p:cNvPr>
          <p:cNvPicPr>
            <a:picLocks noChangeAspect="1" noChangeArrowheads="1"/>
          </p:cNvPicPr>
          <p:nvPr/>
        </p:nvPicPr>
        <p:blipFill>
          <a:blip r:embed="rId4"/>
          <a:srcRect/>
          <a:stretch>
            <a:fillRect/>
          </a:stretch>
        </p:blipFill>
        <p:spPr bwMode="auto">
          <a:xfrm>
            <a:off x="6834188" y="1784350"/>
            <a:ext cx="1209675" cy="809625"/>
          </a:xfrm>
          <a:prstGeom prst="rect">
            <a:avLst/>
          </a:prstGeom>
          <a:noFill/>
          <a:ln w="9525">
            <a:noFill/>
            <a:miter lim="800000"/>
            <a:headEnd/>
            <a:tailEnd/>
          </a:ln>
        </p:spPr>
      </p:pic>
      <p:pic>
        <p:nvPicPr>
          <p:cNvPr id="30730" name="Picture 8" descr="http://www.germes-online.com/direct/dbimage/50232328/Solar_Panel.jpg"/>
          <p:cNvPicPr>
            <a:picLocks noChangeAspect="1" noChangeArrowheads="1"/>
          </p:cNvPicPr>
          <p:nvPr/>
        </p:nvPicPr>
        <p:blipFill>
          <a:blip r:embed="rId5"/>
          <a:srcRect l="25336" t="3474" r="26411" b="2557"/>
          <a:stretch>
            <a:fillRect/>
          </a:stretch>
        </p:blipFill>
        <p:spPr bwMode="auto">
          <a:xfrm>
            <a:off x="8072438" y="1227138"/>
            <a:ext cx="922337" cy="1795462"/>
          </a:xfrm>
          <a:prstGeom prst="rect">
            <a:avLst/>
          </a:prstGeom>
          <a:noFill/>
          <a:ln w="9525">
            <a:noFill/>
            <a:miter lim="800000"/>
            <a:headEnd/>
            <a:tailEnd/>
          </a:ln>
        </p:spPr>
      </p:pic>
      <p:pic>
        <p:nvPicPr>
          <p:cNvPr id="30731" name="Picture 10" descr="http://www.pvtaiwan.com/downloads/2007080704455972829/file.jpg"/>
          <p:cNvPicPr>
            <a:picLocks noChangeAspect="1" noChangeArrowheads="1"/>
          </p:cNvPicPr>
          <p:nvPr/>
        </p:nvPicPr>
        <p:blipFill>
          <a:blip r:embed="rId6"/>
          <a:srcRect l="6541" t="9683" r="13966" b="6055"/>
          <a:stretch>
            <a:fillRect/>
          </a:stretch>
        </p:blipFill>
        <p:spPr bwMode="auto">
          <a:xfrm>
            <a:off x="7542213" y="5256213"/>
            <a:ext cx="1470025" cy="1601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3"/>
          <p:cNvSpPr>
            <a:spLocks noGrp="1"/>
          </p:cNvSpPr>
          <p:nvPr>
            <p:ph type="dt" sz="quarter" idx="10"/>
          </p:nvPr>
        </p:nvSpPr>
        <p:spPr>
          <a:noFill/>
        </p:spPr>
        <p:txBody>
          <a:bodyPr/>
          <a:lstStyle/>
          <a:p>
            <a:r>
              <a:rPr lang="en-US" smtClean="0">
                <a:latin typeface="Arial" pitchFamily="34" charset="0"/>
              </a:rPr>
              <a:t>NYDOCS1 - #771442v40 /</a:t>
            </a:r>
            <a:fld id="{DFA86682-2A57-4628-988B-2FA675C55F22}" type="slidenum">
              <a:rPr smtClean="0">
                <a:latin typeface="Arial" pitchFamily="34" charset="0"/>
              </a:rPr>
              <a:pPr/>
              <a:t>16</a:t>
            </a:fld>
            <a:endParaRPr lang="en-US" smtClean="0">
              <a:latin typeface="Arial" pitchFamily="34" charset="0"/>
            </a:endParaRPr>
          </a:p>
        </p:txBody>
      </p:sp>
      <p:sp>
        <p:nvSpPr>
          <p:cNvPr id="1074181" name="Rectangle 5"/>
          <p:cNvSpPr>
            <a:spLocks noGrp="1" noChangeArrowheads="1"/>
          </p:cNvSpPr>
          <p:nvPr>
            <p:ph type="title"/>
          </p:nvPr>
        </p:nvSpPr>
        <p:spPr/>
        <p:txBody>
          <a:bodyPr/>
          <a:lstStyle/>
          <a:p>
            <a:pPr eaLnBrk="1" hangingPunct="1">
              <a:defRPr/>
            </a:pPr>
            <a:r>
              <a:rPr lang="en-US" smtClean="0"/>
              <a:t>Advantages of thin film PV</a:t>
            </a:r>
          </a:p>
        </p:txBody>
      </p:sp>
      <p:sp>
        <p:nvSpPr>
          <p:cNvPr id="25604" name="Rectangle 6"/>
          <p:cNvSpPr>
            <a:spLocks noGrp="1" noChangeArrowheads="1"/>
          </p:cNvSpPr>
          <p:nvPr>
            <p:ph type="body" idx="1"/>
          </p:nvPr>
        </p:nvSpPr>
        <p:spPr>
          <a:xfrm>
            <a:off x="350838" y="1411288"/>
            <a:ext cx="6281737" cy="4783137"/>
          </a:xfrm>
        </p:spPr>
        <p:txBody>
          <a:bodyPr/>
          <a:lstStyle/>
          <a:p>
            <a:pPr lvl="2" eaLnBrk="1" hangingPunct="1">
              <a:lnSpc>
                <a:spcPct val="90000"/>
              </a:lnSpc>
              <a:defRPr/>
            </a:pPr>
            <a:r>
              <a:rPr lang="en-US" sz="2000" b="1" dirty="0" smtClean="0">
                <a:ea typeface="+mn-ea"/>
                <a:cs typeface="+mn-cs"/>
              </a:rPr>
              <a:t>Efficient and high performing materials</a:t>
            </a:r>
          </a:p>
          <a:p>
            <a:pPr lvl="3" eaLnBrk="1" hangingPunct="1">
              <a:lnSpc>
                <a:spcPct val="90000"/>
              </a:lnSpc>
              <a:defRPr/>
            </a:pPr>
            <a:r>
              <a:rPr lang="en-US" sz="2000" dirty="0" smtClean="0">
                <a:ea typeface="+mn-ea"/>
                <a:cs typeface="+mn-cs"/>
              </a:rPr>
              <a:t>Direct </a:t>
            </a:r>
            <a:r>
              <a:rPr lang="en-US" sz="2000" dirty="0" err="1" smtClean="0">
                <a:ea typeface="+mn-ea"/>
                <a:cs typeface="+mn-cs"/>
              </a:rPr>
              <a:t>bandgap</a:t>
            </a:r>
            <a:r>
              <a:rPr lang="en-US" sz="2000" dirty="0" smtClean="0">
                <a:ea typeface="+mn-ea"/>
                <a:cs typeface="+mn-cs"/>
              </a:rPr>
              <a:t> semiconductors</a:t>
            </a:r>
          </a:p>
          <a:p>
            <a:pPr lvl="3" eaLnBrk="1" hangingPunct="1">
              <a:lnSpc>
                <a:spcPct val="90000"/>
              </a:lnSpc>
              <a:defRPr/>
            </a:pPr>
            <a:r>
              <a:rPr lang="en-US" sz="2000" dirty="0" smtClean="0">
                <a:ea typeface="+mn-ea"/>
                <a:cs typeface="+mn-cs"/>
              </a:rPr>
              <a:t>Better energy output – kWh/KW </a:t>
            </a:r>
          </a:p>
          <a:p>
            <a:pPr lvl="3" eaLnBrk="1" hangingPunct="1">
              <a:lnSpc>
                <a:spcPct val="90000"/>
              </a:lnSpc>
              <a:defRPr/>
            </a:pPr>
            <a:r>
              <a:rPr lang="en-US" sz="2000" dirty="0" smtClean="0">
                <a:ea typeface="+mn-ea"/>
                <a:cs typeface="+mn-cs"/>
              </a:rPr>
              <a:t>CIGS record at 19%+ conversion efficiency</a:t>
            </a:r>
          </a:p>
          <a:p>
            <a:pPr lvl="2" eaLnBrk="1" hangingPunct="1">
              <a:lnSpc>
                <a:spcPct val="90000"/>
              </a:lnSpc>
              <a:defRPr/>
            </a:pPr>
            <a:r>
              <a:rPr lang="en-US" sz="2000" b="1" dirty="0" smtClean="0">
                <a:ea typeface="+mn-ea"/>
                <a:cs typeface="+mn-cs"/>
              </a:rPr>
              <a:t>Significantly reduced costs</a:t>
            </a:r>
          </a:p>
          <a:p>
            <a:pPr lvl="3" eaLnBrk="1" hangingPunct="1">
              <a:lnSpc>
                <a:spcPct val="90000"/>
              </a:lnSpc>
              <a:defRPr/>
            </a:pPr>
            <a:r>
              <a:rPr lang="en-US" sz="2000" dirty="0" smtClean="0">
                <a:ea typeface="+mn-ea"/>
                <a:cs typeface="+mn-cs"/>
              </a:rPr>
              <a:t>Less material usage</a:t>
            </a:r>
          </a:p>
          <a:p>
            <a:pPr lvl="4" eaLnBrk="1" hangingPunct="1">
              <a:lnSpc>
                <a:spcPct val="90000"/>
              </a:lnSpc>
              <a:defRPr/>
            </a:pPr>
            <a:r>
              <a:rPr lang="en-US" sz="2000" dirty="0" smtClean="0">
                <a:ea typeface="+mn-ea"/>
                <a:cs typeface="+mn-cs"/>
              </a:rPr>
              <a:t>Not affected by silicon supply shortages</a:t>
            </a:r>
          </a:p>
          <a:p>
            <a:pPr lvl="3" eaLnBrk="1" hangingPunct="1">
              <a:lnSpc>
                <a:spcPct val="90000"/>
              </a:lnSpc>
              <a:defRPr/>
            </a:pPr>
            <a:r>
              <a:rPr lang="en-US" sz="2000" dirty="0" smtClean="0">
                <a:ea typeface="+mn-ea"/>
                <a:cs typeface="+mn-cs"/>
              </a:rPr>
              <a:t>Potential for improving costs throughout value chain</a:t>
            </a:r>
          </a:p>
          <a:p>
            <a:pPr lvl="2" eaLnBrk="1" hangingPunct="1">
              <a:lnSpc>
                <a:spcPct val="90000"/>
              </a:lnSpc>
              <a:defRPr/>
            </a:pPr>
            <a:r>
              <a:rPr lang="en-US" sz="2000" b="1" dirty="0" smtClean="0">
                <a:ea typeface="+mn-ea"/>
                <a:cs typeface="+mn-cs"/>
              </a:rPr>
              <a:t>Better aesthetics</a:t>
            </a:r>
          </a:p>
          <a:p>
            <a:pPr lvl="2" eaLnBrk="1" hangingPunct="1">
              <a:lnSpc>
                <a:spcPct val="90000"/>
              </a:lnSpc>
              <a:defRPr/>
            </a:pPr>
            <a:r>
              <a:rPr lang="en-US" sz="2000" b="1" dirty="0" smtClean="0">
                <a:ea typeface="+mn-ea"/>
                <a:cs typeface="+mn-cs"/>
              </a:rPr>
              <a:t>Roadmap of glass-to-glass and flexible substrate </a:t>
            </a:r>
          </a:p>
          <a:p>
            <a:pPr lvl="2" eaLnBrk="1" hangingPunct="1">
              <a:lnSpc>
                <a:spcPct val="80000"/>
              </a:lnSpc>
              <a:buFont typeface="Wingdings 2" pitchFamily="18" charset="2"/>
              <a:buNone/>
              <a:defRPr/>
            </a:pPr>
            <a:endParaRPr lang="en-US" sz="2000" dirty="0" smtClean="0"/>
          </a:p>
        </p:txBody>
      </p:sp>
      <p:pic>
        <p:nvPicPr>
          <p:cNvPr id="31749" name="Picture 12" descr="1068651351"/>
          <p:cNvPicPr>
            <a:picLocks noChangeAspect="1" noChangeArrowheads="1"/>
          </p:cNvPicPr>
          <p:nvPr/>
        </p:nvPicPr>
        <p:blipFill>
          <a:blip r:embed="rId3"/>
          <a:srcRect/>
          <a:stretch>
            <a:fillRect/>
          </a:stretch>
        </p:blipFill>
        <p:spPr bwMode="auto">
          <a:xfrm>
            <a:off x="6946900" y="1152525"/>
            <a:ext cx="2197100" cy="2762250"/>
          </a:xfrm>
          <a:prstGeom prst="rect">
            <a:avLst/>
          </a:prstGeom>
          <a:noFill/>
          <a:ln w="9525">
            <a:noFill/>
            <a:miter lim="800000"/>
            <a:headEnd/>
            <a:tailEnd/>
          </a:ln>
        </p:spPr>
      </p:pic>
      <p:pic>
        <p:nvPicPr>
          <p:cNvPr id="31750" name="Picture 10" descr="1065704953"/>
          <p:cNvPicPr>
            <a:picLocks noChangeAspect="1" noChangeArrowheads="1"/>
          </p:cNvPicPr>
          <p:nvPr/>
        </p:nvPicPr>
        <p:blipFill>
          <a:blip r:embed="rId4"/>
          <a:srcRect/>
          <a:stretch>
            <a:fillRect/>
          </a:stretch>
        </p:blipFill>
        <p:spPr bwMode="auto">
          <a:xfrm>
            <a:off x="6946900" y="4760913"/>
            <a:ext cx="2197100" cy="1647825"/>
          </a:xfrm>
          <a:prstGeom prst="rect">
            <a:avLst/>
          </a:prstGeom>
          <a:noFill/>
          <a:ln w="9525">
            <a:noFill/>
            <a:miter lim="800000"/>
            <a:headEnd/>
            <a:tailEnd/>
          </a:ln>
        </p:spPr>
      </p:pic>
      <p:pic>
        <p:nvPicPr>
          <p:cNvPr id="31751" name="Picture 14" descr="1069411328"/>
          <p:cNvPicPr>
            <a:picLocks noChangeAspect="1" noChangeArrowheads="1"/>
          </p:cNvPicPr>
          <p:nvPr/>
        </p:nvPicPr>
        <p:blipFill>
          <a:blip r:embed="rId5"/>
          <a:srcRect/>
          <a:stretch>
            <a:fillRect/>
          </a:stretch>
        </p:blipFill>
        <p:spPr bwMode="auto">
          <a:xfrm>
            <a:off x="6946900" y="2908300"/>
            <a:ext cx="2197100" cy="1851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Solar Today</a:t>
            </a:r>
            <a:endParaRPr lang="en-US" dirty="0"/>
          </a:p>
        </p:txBody>
      </p:sp>
      <p:sp>
        <p:nvSpPr>
          <p:cNvPr id="32771" name="Date Placeholder 3"/>
          <p:cNvSpPr>
            <a:spLocks noGrp="1"/>
          </p:cNvSpPr>
          <p:nvPr>
            <p:ph type="dt" sz="quarter" idx="10"/>
          </p:nvPr>
        </p:nvSpPr>
        <p:spPr>
          <a:noFill/>
        </p:spPr>
        <p:txBody>
          <a:bodyPr/>
          <a:lstStyle/>
          <a:p>
            <a:r>
              <a:rPr lang="en-US" smtClean="0">
                <a:latin typeface="Arial" pitchFamily="34" charset="0"/>
              </a:rPr>
              <a:t>NYDOCS1 - #771442v40 /</a:t>
            </a:r>
            <a:fld id="{D30813B1-A510-48E8-B2D7-87F9FCCFB5E3}" type="slidenum">
              <a:rPr smtClean="0">
                <a:latin typeface="Arial" pitchFamily="34" charset="0"/>
              </a:rPr>
              <a:pPr/>
              <a:t>17</a:t>
            </a:fld>
            <a:endParaRPr lang="en-US" smtClean="0">
              <a:latin typeface="Arial" pitchFamily="34" charset="0"/>
            </a:endParaRPr>
          </a:p>
        </p:txBody>
      </p:sp>
      <p:pic>
        <p:nvPicPr>
          <p:cNvPr id="32772" name="Picture 2" descr="http://www.google.com/corporate/solarpanels/img/pic/solar0.jpg"/>
          <p:cNvPicPr>
            <a:picLocks noChangeAspect="1" noChangeArrowheads="1"/>
          </p:cNvPicPr>
          <p:nvPr/>
        </p:nvPicPr>
        <p:blipFill>
          <a:blip r:embed="rId3"/>
          <a:srcRect/>
          <a:stretch>
            <a:fillRect/>
          </a:stretch>
        </p:blipFill>
        <p:spPr bwMode="auto">
          <a:xfrm>
            <a:off x="4827588" y="1876425"/>
            <a:ext cx="4113212" cy="2730500"/>
          </a:xfrm>
          <a:prstGeom prst="rect">
            <a:avLst/>
          </a:prstGeom>
          <a:noFill/>
          <a:ln w="9525">
            <a:noFill/>
            <a:miter lim="800000"/>
            <a:headEnd/>
            <a:tailEnd/>
          </a:ln>
        </p:spPr>
      </p:pic>
      <p:pic>
        <p:nvPicPr>
          <p:cNvPr id="32773" name="Picture 4" descr="http://www.google.com/corporate/solarpanels/img/solar.gif"/>
          <p:cNvPicPr>
            <a:picLocks noChangeAspect="1" noChangeArrowheads="1"/>
          </p:cNvPicPr>
          <p:nvPr/>
        </p:nvPicPr>
        <p:blipFill>
          <a:blip r:embed="rId4"/>
          <a:srcRect/>
          <a:stretch>
            <a:fillRect/>
          </a:stretch>
        </p:blipFill>
        <p:spPr bwMode="auto">
          <a:xfrm>
            <a:off x="5205413" y="4710113"/>
            <a:ext cx="1476375" cy="819150"/>
          </a:xfrm>
          <a:prstGeom prst="rect">
            <a:avLst/>
          </a:prstGeom>
          <a:noFill/>
          <a:ln w="9525">
            <a:noFill/>
            <a:miter lim="800000"/>
            <a:headEnd/>
            <a:tailEnd/>
          </a:ln>
        </p:spPr>
      </p:pic>
      <p:sp>
        <p:nvSpPr>
          <p:cNvPr id="32774" name="TextBox 6"/>
          <p:cNvSpPr txBox="1">
            <a:spLocks noChangeArrowheads="1"/>
          </p:cNvSpPr>
          <p:nvPr/>
        </p:nvSpPr>
        <p:spPr bwMode="auto">
          <a:xfrm>
            <a:off x="6705600" y="4816475"/>
            <a:ext cx="1765300" cy="708025"/>
          </a:xfrm>
          <a:prstGeom prst="rect">
            <a:avLst/>
          </a:prstGeom>
          <a:noFill/>
          <a:ln w="9525">
            <a:noFill/>
            <a:miter lim="800000"/>
            <a:headEnd/>
            <a:tailEnd/>
          </a:ln>
        </p:spPr>
        <p:txBody>
          <a:bodyPr wrap="none">
            <a:spAutoFit/>
          </a:bodyPr>
          <a:lstStyle/>
          <a:p>
            <a:pPr>
              <a:buFontTx/>
              <a:buNone/>
            </a:pPr>
            <a:r>
              <a:rPr lang="en-US"/>
              <a:t>Google HQ - </a:t>
            </a:r>
          </a:p>
          <a:p>
            <a:pPr>
              <a:buFontTx/>
              <a:buNone/>
            </a:pPr>
            <a:r>
              <a:rPr lang="en-US"/>
              <a:t>Solar Project</a:t>
            </a:r>
          </a:p>
        </p:txBody>
      </p:sp>
      <p:pic>
        <p:nvPicPr>
          <p:cNvPr id="32775" name="Picture 6" descr="http://i.treehugger.com/images/2007/5/24/german%20solar%20plant.jpg"/>
          <p:cNvPicPr>
            <a:picLocks noChangeAspect="1" noChangeArrowheads="1"/>
          </p:cNvPicPr>
          <p:nvPr/>
        </p:nvPicPr>
        <p:blipFill>
          <a:blip r:embed="rId5"/>
          <a:srcRect/>
          <a:stretch>
            <a:fillRect/>
          </a:stretch>
        </p:blipFill>
        <p:spPr bwMode="auto">
          <a:xfrm>
            <a:off x="403225" y="1892300"/>
            <a:ext cx="4154488" cy="2749550"/>
          </a:xfrm>
          <a:prstGeom prst="rect">
            <a:avLst/>
          </a:prstGeom>
          <a:noFill/>
          <a:ln w="9525">
            <a:noFill/>
            <a:miter lim="800000"/>
            <a:headEnd/>
            <a:tailEnd/>
          </a:ln>
        </p:spPr>
      </p:pic>
      <p:sp>
        <p:nvSpPr>
          <p:cNvPr id="32776" name="Rectangle 8"/>
          <p:cNvSpPr>
            <a:spLocks noChangeArrowheads="1"/>
          </p:cNvSpPr>
          <p:nvPr/>
        </p:nvSpPr>
        <p:spPr bwMode="auto">
          <a:xfrm>
            <a:off x="322263" y="4968875"/>
            <a:ext cx="4144962" cy="369888"/>
          </a:xfrm>
          <a:prstGeom prst="rect">
            <a:avLst/>
          </a:prstGeom>
          <a:noFill/>
          <a:ln w="9525">
            <a:noFill/>
            <a:miter lim="800000"/>
            <a:headEnd/>
            <a:tailEnd/>
          </a:ln>
        </p:spPr>
        <p:txBody>
          <a:bodyPr wrap="none">
            <a:spAutoFit/>
          </a:bodyPr>
          <a:lstStyle/>
          <a:p>
            <a:pPr>
              <a:buFontTx/>
              <a:buNone/>
            </a:pPr>
            <a:r>
              <a:rPr lang="en-US" i="1"/>
              <a:t>Solar farm in Amstein, Germany </a:t>
            </a:r>
            <a:endParaRPr lang="en-US"/>
          </a:p>
        </p:txBody>
      </p:sp>
      <p:cxnSp>
        <p:nvCxnSpPr>
          <p:cNvPr id="10" name="Straight Connector 9"/>
          <p:cNvCxnSpPr/>
          <p:nvPr/>
        </p:nvCxnSpPr>
        <p:spPr bwMode="auto">
          <a:xfrm rot="16200000" flipH="1">
            <a:off x="2251869" y="3618707"/>
            <a:ext cx="4867275" cy="52387"/>
          </a:xfrm>
          <a:prstGeom prst="line">
            <a:avLst/>
          </a:prstGeom>
          <a:noFill/>
          <a:ln w="22225" cap="flat" cmpd="sng" algn="ctr">
            <a:solidFill>
              <a:schemeClr val="bg1">
                <a:lumMod val="65000"/>
              </a:schemeClr>
            </a:solidFill>
            <a:prstDash val="solid"/>
            <a:round/>
            <a:headEnd type="none" w="med" len="med"/>
            <a:tailEnd type="none" w="med" len="med"/>
          </a:ln>
          <a:effectLst/>
        </p:spPr>
      </p:cxnSp>
      <p:sp>
        <p:nvSpPr>
          <p:cNvPr id="12" name="TextBox 11"/>
          <p:cNvSpPr txBox="1"/>
          <p:nvPr/>
        </p:nvSpPr>
        <p:spPr>
          <a:xfrm>
            <a:off x="1506538" y="1366838"/>
            <a:ext cx="1635125" cy="369887"/>
          </a:xfrm>
          <a:prstGeom prst="rect">
            <a:avLst/>
          </a:prstGeom>
          <a:noFill/>
        </p:spPr>
        <p:txBody>
          <a:bodyPr wrap="none">
            <a:spAutoFit/>
          </a:bodyPr>
          <a:lstStyle/>
          <a:p>
            <a:pPr>
              <a:buFontTx/>
              <a:buNone/>
              <a:defRPr/>
            </a:pPr>
            <a:r>
              <a:rPr lang="en-US" dirty="0">
                <a:solidFill>
                  <a:schemeClr val="accent4">
                    <a:lumMod val="65000"/>
                    <a:lumOff val="35000"/>
                  </a:schemeClr>
                </a:solidFill>
                <a:latin typeface="Arial" charset="0"/>
              </a:rPr>
              <a:t>Utility Scale</a:t>
            </a:r>
          </a:p>
        </p:txBody>
      </p:sp>
      <p:sp>
        <p:nvSpPr>
          <p:cNvPr id="13" name="TextBox 12"/>
          <p:cNvSpPr txBox="1"/>
          <p:nvPr/>
        </p:nvSpPr>
        <p:spPr>
          <a:xfrm>
            <a:off x="5551488" y="1363663"/>
            <a:ext cx="2776537" cy="368300"/>
          </a:xfrm>
          <a:prstGeom prst="rect">
            <a:avLst/>
          </a:prstGeom>
          <a:noFill/>
        </p:spPr>
        <p:txBody>
          <a:bodyPr wrap="none">
            <a:spAutoFit/>
          </a:bodyPr>
          <a:lstStyle/>
          <a:p>
            <a:pPr>
              <a:buFontTx/>
              <a:buNone/>
              <a:defRPr/>
            </a:pPr>
            <a:r>
              <a:rPr lang="en-US" dirty="0">
                <a:solidFill>
                  <a:schemeClr val="accent4">
                    <a:lumMod val="65000"/>
                    <a:lumOff val="35000"/>
                  </a:schemeClr>
                </a:solidFill>
                <a:latin typeface="Arial" charset="0"/>
              </a:rPr>
              <a:t>Commercial Systems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5"/>
          <p:cNvSpPr>
            <a:spLocks noGrp="1"/>
          </p:cNvSpPr>
          <p:nvPr>
            <p:ph type="dt" sz="quarter" idx="10"/>
          </p:nvPr>
        </p:nvSpPr>
        <p:spPr>
          <a:noFill/>
        </p:spPr>
        <p:txBody>
          <a:bodyPr/>
          <a:lstStyle/>
          <a:p>
            <a:r>
              <a:rPr lang="en-US" smtClean="0">
                <a:latin typeface="Arial" pitchFamily="34" charset="0"/>
              </a:rPr>
              <a:t>NYDOCS1 - #771442v40 /</a:t>
            </a:r>
            <a:fld id="{BF5A4810-98CB-49D0-8F08-2B81CBAC3A64}" type="slidenum">
              <a:rPr smtClean="0">
                <a:latin typeface="Arial" pitchFamily="34" charset="0"/>
              </a:rPr>
              <a:pPr/>
              <a:t>18</a:t>
            </a:fld>
            <a:endParaRPr lang="en-US" smtClean="0">
              <a:latin typeface="Arial" pitchFamily="34" charset="0"/>
            </a:endParaRPr>
          </a:p>
        </p:txBody>
      </p:sp>
      <p:sp>
        <p:nvSpPr>
          <p:cNvPr id="1026050" name="Rectangle 2"/>
          <p:cNvSpPr>
            <a:spLocks noGrp="1" noChangeArrowheads="1"/>
          </p:cNvSpPr>
          <p:nvPr>
            <p:ph type="title"/>
          </p:nvPr>
        </p:nvSpPr>
        <p:spPr>
          <a:xfrm>
            <a:off x="444500" y="44450"/>
            <a:ext cx="6399213" cy="822325"/>
          </a:xfrm>
        </p:spPr>
        <p:txBody>
          <a:bodyPr/>
          <a:lstStyle/>
          <a:p>
            <a:pPr eaLnBrk="1" hangingPunct="1">
              <a:defRPr/>
            </a:pPr>
            <a:r>
              <a:rPr lang="en-US" dirty="0" smtClean="0"/>
              <a:t>Solar Tomorrow:   Building Integrated Photovoltaics    </a:t>
            </a:r>
          </a:p>
        </p:txBody>
      </p:sp>
      <p:sp>
        <p:nvSpPr>
          <p:cNvPr id="33796" name="Rectangle 3"/>
          <p:cNvSpPr>
            <a:spLocks noGrp="1" noChangeArrowheads="1"/>
          </p:cNvSpPr>
          <p:nvPr>
            <p:ph type="body" sz="half" idx="1"/>
          </p:nvPr>
        </p:nvSpPr>
        <p:spPr>
          <a:xfrm>
            <a:off x="779463" y="3840163"/>
            <a:ext cx="8255000" cy="2286000"/>
          </a:xfrm>
        </p:spPr>
        <p:txBody>
          <a:bodyPr/>
          <a:lstStyle/>
          <a:p>
            <a:pPr marL="0" indent="0" eaLnBrk="1" hangingPunct="1">
              <a:lnSpc>
                <a:spcPct val="90000"/>
              </a:lnSpc>
              <a:buFont typeface="Symbol" pitchFamily="18" charset="2"/>
              <a:buNone/>
            </a:pPr>
            <a:r>
              <a:rPr lang="en-US" sz="2100" smtClean="0">
                <a:solidFill>
                  <a:schemeClr val="tx1"/>
                </a:solidFill>
              </a:rPr>
              <a:t>Power Buildings will become multi-$T market</a:t>
            </a:r>
          </a:p>
          <a:p>
            <a:pPr lvl="3" eaLnBrk="1" hangingPunct="1">
              <a:lnSpc>
                <a:spcPct val="90000"/>
              </a:lnSpc>
            </a:pPr>
            <a:r>
              <a:rPr lang="en-US" sz="2000" smtClean="0"/>
              <a:t>BIPV is the fastest growing sector of PV</a:t>
            </a:r>
          </a:p>
          <a:p>
            <a:pPr lvl="3" eaLnBrk="1" hangingPunct="1">
              <a:lnSpc>
                <a:spcPct val="90000"/>
              </a:lnSpc>
            </a:pPr>
            <a:r>
              <a:rPr lang="en-US" sz="2000" smtClean="0"/>
              <a:t>Building Integration leverages available surface area, installation costs, and proximity to loads</a:t>
            </a:r>
          </a:p>
          <a:p>
            <a:pPr marL="0" indent="0" eaLnBrk="1" hangingPunct="1">
              <a:lnSpc>
                <a:spcPct val="90000"/>
              </a:lnSpc>
              <a:buFont typeface="Symbol" pitchFamily="18" charset="2"/>
              <a:buNone/>
            </a:pPr>
            <a:r>
              <a:rPr lang="en-US" sz="2100" smtClean="0">
                <a:solidFill>
                  <a:schemeClr val="tx1"/>
                </a:solidFill>
              </a:rPr>
              <a:t>Revolutionary products through efficient, durable thin-film solar cells embedded into traditional building materials </a:t>
            </a:r>
          </a:p>
          <a:p>
            <a:pPr lvl="3" eaLnBrk="1" hangingPunct="1">
              <a:lnSpc>
                <a:spcPct val="90000"/>
              </a:lnSpc>
            </a:pPr>
            <a:r>
              <a:rPr lang="en-US" sz="2000" smtClean="0"/>
              <a:t>Current products unsuitable and not cost effective</a:t>
            </a:r>
          </a:p>
        </p:txBody>
      </p:sp>
      <p:pic>
        <p:nvPicPr>
          <p:cNvPr id="33797" name="Picture 4" descr="four times square big"/>
          <p:cNvPicPr>
            <a:picLocks noGrp="1" noChangeAspect="1" noChangeArrowheads="1"/>
          </p:cNvPicPr>
          <p:nvPr>
            <p:ph sz="quarter" idx="3"/>
          </p:nvPr>
        </p:nvPicPr>
        <p:blipFill>
          <a:blip r:embed="rId3"/>
          <a:srcRect b="-3290"/>
          <a:stretch>
            <a:fillRect/>
          </a:stretch>
        </p:blipFill>
        <p:spPr>
          <a:xfrm>
            <a:off x="901700" y="1370013"/>
            <a:ext cx="1263650" cy="2438400"/>
          </a:xfrm>
          <a:noFill/>
        </p:spPr>
      </p:pic>
      <p:pic>
        <p:nvPicPr>
          <p:cNvPr id="33798" name="Picture 5" descr="bipv curtain wall"/>
          <p:cNvPicPr>
            <a:picLocks noChangeAspect="1" noChangeArrowheads="1"/>
          </p:cNvPicPr>
          <p:nvPr/>
        </p:nvPicPr>
        <p:blipFill>
          <a:blip r:embed="rId4"/>
          <a:srcRect/>
          <a:stretch>
            <a:fillRect/>
          </a:stretch>
        </p:blipFill>
        <p:spPr bwMode="auto">
          <a:xfrm>
            <a:off x="6235700" y="1370013"/>
            <a:ext cx="2406650" cy="2362200"/>
          </a:xfrm>
          <a:prstGeom prst="rect">
            <a:avLst/>
          </a:prstGeom>
          <a:noFill/>
          <a:ln w="9525">
            <a:noFill/>
            <a:miter lim="800000"/>
            <a:headEnd/>
            <a:tailEnd/>
          </a:ln>
        </p:spPr>
      </p:pic>
      <p:pic>
        <p:nvPicPr>
          <p:cNvPr id="33799" name="Picture 6"/>
          <p:cNvPicPr>
            <a:picLocks noChangeAspect="1" noChangeArrowheads="1"/>
          </p:cNvPicPr>
          <p:nvPr/>
        </p:nvPicPr>
        <p:blipFill>
          <a:blip r:embed="rId5"/>
          <a:srcRect l="20612" t="8000" r="6441" b="36000"/>
          <a:stretch>
            <a:fillRect/>
          </a:stretch>
        </p:blipFill>
        <p:spPr bwMode="auto">
          <a:xfrm>
            <a:off x="2492375" y="1370013"/>
            <a:ext cx="3578225" cy="2211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3"/>
          <p:cNvSpPr>
            <a:spLocks noGrp="1"/>
          </p:cNvSpPr>
          <p:nvPr>
            <p:ph type="dt" sz="quarter" idx="10"/>
          </p:nvPr>
        </p:nvSpPr>
        <p:spPr>
          <a:noFill/>
        </p:spPr>
        <p:txBody>
          <a:bodyPr/>
          <a:lstStyle/>
          <a:p>
            <a:r>
              <a:rPr lang="en-US" smtClean="0">
                <a:latin typeface="Arial" pitchFamily="34" charset="0"/>
              </a:rPr>
              <a:t>NYDOCS1 - #771442v40 /</a:t>
            </a:r>
            <a:fld id="{681E2ED3-61A8-4E67-89CD-520FD4CE3B25}" type="slidenum">
              <a:rPr smtClean="0">
                <a:latin typeface="Arial" pitchFamily="34" charset="0"/>
              </a:rPr>
              <a:pPr/>
              <a:t>19</a:t>
            </a:fld>
            <a:endParaRPr lang="en-US" smtClean="0">
              <a:latin typeface="Arial" pitchFamily="34" charset="0"/>
            </a:endParaRPr>
          </a:p>
        </p:txBody>
      </p:sp>
      <p:sp>
        <p:nvSpPr>
          <p:cNvPr id="1006604" name="Rectangle 12"/>
          <p:cNvSpPr>
            <a:spLocks noGrp="1" noChangeArrowheads="1"/>
          </p:cNvSpPr>
          <p:nvPr>
            <p:ph type="title"/>
          </p:nvPr>
        </p:nvSpPr>
        <p:spPr/>
        <p:txBody>
          <a:bodyPr/>
          <a:lstStyle/>
          <a:p>
            <a:pPr eaLnBrk="1" hangingPunct="1">
              <a:defRPr/>
            </a:pPr>
            <a:r>
              <a:rPr lang="en-US" dirty="0" smtClean="0"/>
              <a:t>BIPV Applications	</a:t>
            </a:r>
          </a:p>
        </p:txBody>
      </p:sp>
      <p:sp>
        <p:nvSpPr>
          <p:cNvPr id="24580" name="Rectangle 13"/>
          <p:cNvSpPr>
            <a:spLocks noGrp="1" noChangeArrowheads="1"/>
          </p:cNvSpPr>
          <p:nvPr>
            <p:ph type="body" idx="1"/>
          </p:nvPr>
        </p:nvSpPr>
        <p:spPr>
          <a:xfrm>
            <a:off x="531813" y="1230313"/>
            <a:ext cx="6049962" cy="4268787"/>
          </a:xfrm>
        </p:spPr>
        <p:txBody>
          <a:bodyPr/>
          <a:lstStyle/>
          <a:p>
            <a:pPr lvl="2" eaLnBrk="1" hangingPunct="1">
              <a:defRPr/>
            </a:pPr>
            <a:r>
              <a:rPr lang="en-US" sz="2000" b="1" dirty="0" smtClean="0">
                <a:ea typeface="+mn-ea"/>
                <a:cs typeface="+mn-cs"/>
              </a:rPr>
              <a:t>Roofing</a:t>
            </a:r>
          </a:p>
          <a:p>
            <a:pPr lvl="3" eaLnBrk="1" hangingPunct="1">
              <a:defRPr/>
            </a:pPr>
            <a:r>
              <a:rPr lang="en-US" sz="2000" dirty="0" smtClean="0">
                <a:ea typeface="+mn-ea"/>
                <a:cs typeface="+mn-cs"/>
              </a:rPr>
              <a:t>Most common BIPV application today</a:t>
            </a:r>
          </a:p>
          <a:p>
            <a:pPr lvl="2" eaLnBrk="1" hangingPunct="1">
              <a:defRPr/>
            </a:pPr>
            <a:r>
              <a:rPr lang="en-US" sz="2000" b="1" dirty="0" smtClean="0">
                <a:ea typeface="+mn-ea"/>
                <a:cs typeface="+mn-cs"/>
              </a:rPr>
              <a:t>Sunshades</a:t>
            </a:r>
          </a:p>
          <a:p>
            <a:pPr lvl="3" eaLnBrk="1" hangingPunct="1">
              <a:defRPr/>
            </a:pPr>
            <a:r>
              <a:rPr lang="en-US" sz="2000" dirty="0" smtClean="0">
                <a:ea typeface="+mn-ea"/>
                <a:cs typeface="+mn-cs"/>
              </a:rPr>
              <a:t>Energy conservation and reduced building operating costs</a:t>
            </a:r>
          </a:p>
          <a:p>
            <a:pPr lvl="3" eaLnBrk="1" hangingPunct="1">
              <a:defRPr/>
            </a:pPr>
            <a:r>
              <a:rPr lang="en-US" sz="2000" dirty="0" smtClean="0">
                <a:ea typeface="+mn-ea"/>
                <a:cs typeface="+mn-cs"/>
              </a:rPr>
              <a:t>Cooling load mitigation and glare control</a:t>
            </a:r>
          </a:p>
          <a:p>
            <a:pPr lvl="3" eaLnBrk="1" hangingPunct="1">
              <a:defRPr/>
            </a:pPr>
            <a:r>
              <a:rPr lang="en-US" sz="2000" dirty="0" smtClean="0">
                <a:ea typeface="+mn-ea"/>
                <a:cs typeface="+mn-cs"/>
              </a:rPr>
              <a:t>Easiest retrofit for PV</a:t>
            </a:r>
          </a:p>
          <a:p>
            <a:pPr lvl="2" eaLnBrk="1" hangingPunct="1">
              <a:defRPr/>
            </a:pPr>
            <a:r>
              <a:rPr lang="en-US" sz="2000" b="1" dirty="0" smtClean="0">
                <a:ea typeface="+mn-ea"/>
                <a:cs typeface="+mn-cs"/>
              </a:rPr>
              <a:t>Overhead glazing (canopies, skylights, atriums)</a:t>
            </a:r>
          </a:p>
          <a:p>
            <a:pPr lvl="2" eaLnBrk="1" hangingPunct="1">
              <a:defRPr/>
            </a:pPr>
            <a:r>
              <a:rPr lang="en-US" sz="2000" b="1" dirty="0" smtClean="0">
                <a:ea typeface="+mn-ea"/>
                <a:cs typeface="+mn-cs"/>
              </a:rPr>
              <a:t>Curtain wall / Facades</a:t>
            </a:r>
          </a:p>
        </p:txBody>
      </p:sp>
      <p:pic>
        <p:nvPicPr>
          <p:cNvPr id="34821" name="Picture 10" descr="BP Solar roof system at Munich airport"/>
          <p:cNvPicPr>
            <a:picLocks noChangeAspect="1" noChangeArrowheads="1"/>
          </p:cNvPicPr>
          <p:nvPr/>
        </p:nvPicPr>
        <p:blipFill>
          <a:blip r:embed="rId3"/>
          <a:srcRect/>
          <a:stretch>
            <a:fillRect/>
          </a:stretch>
        </p:blipFill>
        <p:spPr bwMode="auto">
          <a:xfrm>
            <a:off x="7234238" y="1430338"/>
            <a:ext cx="1714500" cy="1371600"/>
          </a:xfrm>
          <a:prstGeom prst="rect">
            <a:avLst/>
          </a:prstGeom>
          <a:noFill/>
          <a:ln w="9525">
            <a:noFill/>
            <a:miter lim="800000"/>
            <a:headEnd/>
            <a:tailEnd/>
          </a:ln>
        </p:spPr>
      </p:pic>
      <p:pic>
        <p:nvPicPr>
          <p:cNvPr id="34822" name="Picture 11" descr="http://www.geni.org/globalenergy/library/articles-renewable-energy-transmission/graphics/bipv1.jpg"/>
          <p:cNvPicPr>
            <a:picLocks noChangeAspect="1" noChangeArrowheads="1"/>
          </p:cNvPicPr>
          <p:nvPr/>
        </p:nvPicPr>
        <p:blipFill>
          <a:blip r:embed="rId4"/>
          <a:srcRect/>
          <a:stretch>
            <a:fillRect/>
          </a:stretch>
        </p:blipFill>
        <p:spPr bwMode="auto">
          <a:xfrm>
            <a:off x="3508375" y="4841875"/>
            <a:ext cx="2535238" cy="1790700"/>
          </a:xfrm>
          <a:prstGeom prst="rect">
            <a:avLst/>
          </a:prstGeom>
          <a:noFill/>
          <a:ln w="3175">
            <a:solidFill>
              <a:schemeClr val="tx1"/>
            </a:solidFill>
            <a:miter lim="800000"/>
            <a:headEnd/>
            <a:tailEnd/>
          </a:ln>
        </p:spPr>
      </p:pic>
      <p:pic>
        <p:nvPicPr>
          <p:cNvPr id="34823" name="Picture 7" descr="hong_kong_BIPV_3.jpg"/>
          <p:cNvPicPr>
            <a:picLocks noChangeAspect="1" noChangeArrowheads="1"/>
          </p:cNvPicPr>
          <p:nvPr/>
        </p:nvPicPr>
        <p:blipFill>
          <a:blip r:embed="rId5"/>
          <a:srcRect/>
          <a:stretch>
            <a:fillRect/>
          </a:stretch>
        </p:blipFill>
        <p:spPr bwMode="auto">
          <a:xfrm>
            <a:off x="6810375" y="2943225"/>
            <a:ext cx="2155825" cy="1760538"/>
          </a:xfrm>
          <a:prstGeom prst="rect">
            <a:avLst/>
          </a:prstGeom>
          <a:noFill/>
          <a:ln w="9525">
            <a:solidFill>
              <a:schemeClr val="tx1"/>
            </a:solidFill>
            <a:miter lim="800000"/>
            <a:headEnd/>
            <a:tailEnd/>
          </a:ln>
        </p:spPr>
      </p:pic>
      <p:pic>
        <p:nvPicPr>
          <p:cNvPr id="34824" name="Picture 8"/>
          <p:cNvPicPr>
            <a:picLocks noChangeAspect="1" noChangeArrowheads="1"/>
          </p:cNvPicPr>
          <p:nvPr/>
        </p:nvPicPr>
        <p:blipFill>
          <a:blip r:embed="rId6"/>
          <a:srcRect b="11111"/>
          <a:stretch>
            <a:fillRect/>
          </a:stretch>
        </p:blipFill>
        <p:spPr bwMode="auto">
          <a:xfrm>
            <a:off x="6291263" y="4840288"/>
            <a:ext cx="2687637" cy="17907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3"/>
          <p:cNvSpPr>
            <a:spLocks noGrp="1"/>
          </p:cNvSpPr>
          <p:nvPr>
            <p:ph type="dt" sz="quarter" idx="10"/>
          </p:nvPr>
        </p:nvSpPr>
        <p:spPr>
          <a:noFill/>
        </p:spPr>
        <p:txBody>
          <a:bodyPr/>
          <a:lstStyle/>
          <a:p>
            <a:r>
              <a:rPr lang="en-US" smtClean="0">
                <a:latin typeface="Arial" pitchFamily="34" charset="0"/>
              </a:rPr>
              <a:t>NYDOCS1 - #771442v40 /</a:t>
            </a:r>
            <a:fld id="{124A9A1F-AB3D-4522-A8B8-BFC794C61217}" type="slidenum">
              <a:rPr smtClean="0">
                <a:latin typeface="Arial" pitchFamily="34" charset="0"/>
              </a:rPr>
              <a:pPr/>
              <a:t>2</a:t>
            </a:fld>
            <a:endParaRPr lang="en-US" smtClean="0">
              <a:latin typeface="Arial" pitchFamily="34" charset="0"/>
            </a:endParaRPr>
          </a:p>
        </p:txBody>
      </p:sp>
      <p:sp>
        <p:nvSpPr>
          <p:cNvPr id="862216" name="Rectangle 8"/>
          <p:cNvSpPr>
            <a:spLocks noGrp="1" noChangeArrowheads="1"/>
          </p:cNvSpPr>
          <p:nvPr>
            <p:ph type="title"/>
          </p:nvPr>
        </p:nvSpPr>
        <p:spPr/>
        <p:txBody>
          <a:bodyPr/>
          <a:lstStyle/>
          <a:p>
            <a:pPr eaLnBrk="1" hangingPunct="1">
              <a:defRPr/>
            </a:pPr>
            <a:r>
              <a:rPr lang="en-US" dirty="0" smtClean="0"/>
              <a:t>About HelioVolt</a:t>
            </a:r>
          </a:p>
        </p:txBody>
      </p:sp>
      <p:sp>
        <p:nvSpPr>
          <p:cNvPr id="862217" name="Rectangle 9"/>
          <p:cNvSpPr>
            <a:spLocks noGrp="1" noChangeArrowheads="1"/>
          </p:cNvSpPr>
          <p:nvPr>
            <p:ph type="body" idx="1"/>
          </p:nvPr>
        </p:nvSpPr>
        <p:spPr>
          <a:xfrm>
            <a:off x="849313" y="1292225"/>
            <a:ext cx="7620000" cy="3563938"/>
          </a:xfrm>
        </p:spPr>
        <p:txBody>
          <a:bodyPr/>
          <a:lstStyle/>
          <a:p>
            <a:pPr marL="0" indent="0" eaLnBrk="1" hangingPunct="1">
              <a:lnSpc>
                <a:spcPct val="80000"/>
              </a:lnSpc>
              <a:buFont typeface="Symbol" pitchFamily="18" charset="2"/>
              <a:buNone/>
              <a:defRPr/>
            </a:pPr>
            <a:r>
              <a:rPr lang="en-US" sz="2000" dirty="0" smtClean="0"/>
              <a:t>Founded:	2001</a:t>
            </a:r>
          </a:p>
          <a:p>
            <a:pPr marL="0" indent="0" eaLnBrk="1" hangingPunct="1">
              <a:lnSpc>
                <a:spcPct val="80000"/>
              </a:lnSpc>
              <a:buFont typeface="Symbol" pitchFamily="18" charset="2"/>
              <a:buNone/>
              <a:defRPr/>
            </a:pPr>
            <a:r>
              <a:rPr lang="en-US" sz="2000" dirty="0" smtClean="0"/>
              <a:t>Location:	Austin, TX</a:t>
            </a:r>
          </a:p>
          <a:p>
            <a:pPr marL="0" indent="0" eaLnBrk="1" hangingPunct="1">
              <a:lnSpc>
                <a:spcPct val="80000"/>
              </a:lnSpc>
              <a:buFont typeface="Symbol" pitchFamily="18" charset="2"/>
              <a:buNone/>
              <a:defRPr/>
            </a:pPr>
            <a:r>
              <a:rPr lang="en-US" sz="2000" dirty="0" smtClean="0"/>
              <a:t>Employees:	80+ (160 expected by end of 2008)</a:t>
            </a:r>
          </a:p>
          <a:p>
            <a:pPr marL="1828800" indent="-1828800" eaLnBrk="1" hangingPunct="1">
              <a:lnSpc>
                <a:spcPct val="80000"/>
              </a:lnSpc>
              <a:buFont typeface="Symbol" pitchFamily="18" charset="2"/>
              <a:buNone/>
              <a:tabLst>
                <a:tab pos="1828800" algn="l"/>
              </a:tabLst>
              <a:defRPr/>
            </a:pPr>
            <a:r>
              <a:rPr lang="en-GB" sz="2000" dirty="0" smtClean="0"/>
              <a:t>Technology:   	Revolutionary method for manufacturing high-efficiency CIGS PV circuits</a:t>
            </a:r>
          </a:p>
          <a:p>
            <a:pPr marL="0" lvl="1" indent="0" eaLnBrk="1" hangingPunct="1">
              <a:lnSpc>
                <a:spcPct val="80000"/>
              </a:lnSpc>
              <a:buClr>
                <a:schemeClr val="accent2"/>
              </a:buClr>
              <a:buSzTx/>
              <a:buFont typeface="Wingdings 3" pitchFamily="18" charset="2"/>
              <a:buNone/>
              <a:defRPr/>
            </a:pPr>
            <a:r>
              <a:rPr lang="en-GB" sz="2000" b="1" dirty="0" smtClean="0">
                <a:solidFill>
                  <a:srgbClr val="669933"/>
                </a:solidFill>
                <a:ea typeface="+mn-ea"/>
                <a:cs typeface="+mn-cs"/>
              </a:rPr>
              <a:t>Recently completed $101M Private Equity Financing Round</a:t>
            </a:r>
          </a:p>
          <a:p>
            <a:pPr marL="0" lvl="1" indent="0" eaLnBrk="1" hangingPunct="1">
              <a:lnSpc>
                <a:spcPct val="80000"/>
              </a:lnSpc>
              <a:buClr>
                <a:schemeClr val="accent2"/>
              </a:buClr>
              <a:buSzTx/>
              <a:buFont typeface="Wingdings 3" pitchFamily="18" charset="2"/>
              <a:buNone/>
              <a:defRPr/>
            </a:pPr>
            <a:r>
              <a:rPr lang="en-GB" sz="2000" b="1" dirty="0" smtClean="0">
                <a:solidFill>
                  <a:srgbClr val="669933"/>
                </a:solidFill>
                <a:ea typeface="+mn-ea"/>
                <a:cs typeface="+mn-cs"/>
              </a:rPr>
              <a:t>Building commercial production facility in Austin</a:t>
            </a:r>
          </a:p>
        </p:txBody>
      </p:sp>
      <p:pic>
        <p:nvPicPr>
          <p:cNvPr id="17413" name="Picture 10" descr="IMG_3978"/>
          <p:cNvPicPr>
            <a:picLocks noChangeAspect="1" noChangeArrowheads="1"/>
          </p:cNvPicPr>
          <p:nvPr/>
        </p:nvPicPr>
        <p:blipFill>
          <a:blip r:embed="rId4"/>
          <a:srcRect t="15541" b="6993"/>
          <a:stretch>
            <a:fillRect/>
          </a:stretch>
        </p:blipFill>
        <p:spPr bwMode="auto">
          <a:xfrm>
            <a:off x="5716588" y="4171950"/>
            <a:ext cx="3427412" cy="2054225"/>
          </a:xfrm>
          <a:prstGeom prst="rect">
            <a:avLst/>
          </a:prstGeom>
          <a:noFill/>
          <a:ln w="9525">
            <a:noFill/>
            <a:miter lim="800000"/>
            <a:headEnd/>
            <a:tailEnd/>
          </a:ln>
        </p:spPr>
      </p:pic>
      <p:pic>
        <p:nvPicPr>
          <p:cNvPr id="17414" name="Picture 4"/>
          <p:cNvPicPr>
            <a:picLocks noChangeAspect="1" noChangeArrowheads="1"/>
          </p:cNvPicPr>
          <p:nvPr/>
        </p:nvPicPr>
        <p:blipFill>
          <a:blip r:embed="rId5"/>
          <a:srcRect l="6323" r="14767"/>
          <a:stretch>
            <a:fillRect/>
          </a:stretch>
        </p:blipFill>
        <p:spPr bwMode="auto">
          <a:xfrm>
            <a:off x="2849563" y="4171950"/>
            <a:ext cx="3170237" cy="2052638"/>
          </a:xfrm>
          <a:prstGeom prst="rect">
            <a:avLst/>
          </a:prstGeom>
          <a:noFill/>
          <a:ln w="9525">
            <a:noFill/>
            <a:miter lim="800000"/>
            <a:headEnd/>
            <a:tailEnd/>
          </a:ln>
        </p:spPr>
      </p:pic>
      <p:pic>
        <p:nvPicPr>
          <p:cNvPr id="17415" name="Picture 6" descr="_P2B1348"/>
          <p:cNvPicPr>
            <a:picLocks noChangeAspect="1" noChangeArrowheads="1"/>
          </p:cNvPicPr>
          <p:nvPr/>
        </p:nvPicPr>
        <p:blipFill>
          <a:blip r:embed="rId6"/>
          <a:srcRect/>
          <a:stretch>
            <a:fillRect/>
          </a:stretch>
        </p:blipFill>
        <p:spPr bwMode="auto">
          <a:xfrm>
            <a:off x="0" y="4167188"/>
            <a:ext cx="3065463" cy="20558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2"/>
          <p:cNvSpPr>
            <a:spLocks noGrp="1"/>
          </p:cNvSpPr>
          <p:nvPr>
            <p:ph type="dt" sz="quarter" idx="10"/>
          </p:nvPr>
        </p:nvSpPr>
        <p:spPr>
          <a:noFill/>
        </p:spPr>
        <p:txBody>
          <a:bodyPr/>
          <a:lstStyle/>
          <a:p>
            <a:r>
              <a:rPr lang="en-US" smtClean="0">
                <a:latin typeface="Arial" pitchFamily="34" charset="0"/>
              </a:rPr>
              <a:t>NYDOCS1 - #771442v40 /</a:t>
            </a:r>
            <a:fld id="{C75A9593-3F1C-44B4-9127-5A61D7A6C786}" type="slidenum">
              <a:rPr smtClean="0">
                <a:latin typeface="Arial" pitchFamily="34" charset="0"/>
              </a:rPr>
              <a:pPr/>
              <a:t>20</a:t>
            </a:fld>
            <a:endParaRPr lang="en-US" smtClean="0">
              <a:latin typeface="Arial" pitchFamily="34" charset="0"/>
            </a:endParaRPr>
          </a:p>
        </p:txBody>
      </p:sp>
      <p:sp>
        <p:nvSpPr>
          <p:cNvPr id="35843" name="Text Box 2"/>
          <p:cNvSpPr txBox="1">
            <a:spLocks noChangeArrowheads="1"/>
          </p:cNvSpPr>
          <p:nvPr/>
        </p:nvSpPr>
        <p:spPr bwMode="auto">
          <a:xfrm>
            <a:off x="123825" y="519113"/>
            <a:ext cx="7543800" cy="827087"/>
          </a:xfrm>
          <a:prstGeom prst="rect">
            <a:avLst/>
          </a:prstGeom>
          <a:noFill/>
          <a:ln w="9525">
            <a:noFill/>
            <a:miter lim="800000"/>
            <a:headEnd/>
            <a:tailEnd/>
          </a:ln>
        </p:spPr>
        <p:txBody>
          <a:bodyPr lIns="0" tIns="0" rIns="0" bIns="0"/>
          <a:lstStyle/>
          <a:p>
            <a:pPr defTabSz="893763">
              <a:spcBef>
                <a:spcPct val="0"/>
              </a:spcBef>
              <a:buFontTx/>
              <a:buNone/>
            </a:pPr>
            <a:endParaRPr kumimoji="0" lang="fr-BE" sz="2800">
              <a:cs typeface="Arial" pitchFamily="34" charset="0"/>
            </a:endParaRPr>
          </a:p>
        </p:txBody>
      </p:sp>
      <p:pic>
        <p:nvPicPr>
          <p:cNvPr id="35844" name="Picture 3"/>
          <p:cNvPicPr>
            <a:picLocks noChangeAspect="1" noChangeArrowheads="1"/>
          </p:cNvPicPr>
          <p:nvPr/>
        </p:nvPicPr>
        <p:blipFill>
          <a:blip r:embed="rId3"/>
          <a:srcRect t="3127" b="4880"/>
          <a:stretch>
            <a:fillRect/>
          </a:stretch>
        </p:blipFill>
        <p:spPr bwMode="auto">
          <a:xfrm>
            <a:off x="809625" y="1903413"/>
            <a:ext cx="7800975" cy="4302125"/>
          </a:xfrm>
          <a:prstGeom prst="rect">
            <a:avLst/>
          </a:prstGeom>
          <a:noFill/>
          <a:ln w="9525">
            <a:noFill/>
            <a:miter lim="800000"/>
            <a:headEnd/>
            <a:tailEnd/>
          </a:ln>
        </p:spPr>
      </p:pic>
      <p:sp>
        <p:nvSpPr>
          <p:cNvPr id="35845" name="Text Box 4"/>
          <p:cNvSpPr txBox="1">
            <a:spLocks noChangeArrowheads="1"/>
          </p:cNvSpPr>
          <p:nvPr/>
        </p:nvSpPr>
        <p:spPr bwMode="auto">
          <a:xfrm>
            <a:off x="360363" y="6510338"/>
            <a:ext cx="184150" cy="214312"/>
          </a:xfrm>
          <a:prstGeom prst="rect">
            <a:avLst/>
          </a:prstGeom>
          <a:noFill/>
          <a:ln w="9525">
            <a:noFill/>
            <a:miter lim="800000"/>
            <a:headEnd/>
            <a:tailEnd/>
          </a:ln>
        </p:spPr>
        <p:txBody>
          <a:bodyPr wrap="none">
            <a:spAutoFit/>
          </a:bodyPr>
          <a:lstStyle/>
          <a:p>
            <a:pPr eaLnBrk="1" hangingPunct="1">
              <a:lnSpc>
                <a:spcPct val="100000"/>
              </a:lnSpc>
              <a:spcBef>
                <a:spcPct val="0"/>
              </a:spcBef>
              <a:buFontTx/>
              <a:buNone/>
            </a:pPr>
            <a:endParaRPr kumimoji="0" lang="fr-BE" sz="800" b="0">
              <a:cs typeface="Arial" pitchFamily="34" charset="0"/>
            </a:endParaRPr>
          </a:p>
        </p:txBody>
      </p:sp>
      <p:sp>
        <p:nvSpPr>
          <p:cNvPr id="35846" name="Text Box 5"/>
          <p:cNvSpPr txBox="1">
            <a:spLocks noChangeArrowheads="1"/>
          </p:cNvSpPr>
          <p:nvPr/>
        </p:nvSpPr>
        <p:spPr bwMode="auto">
          <a:xfrm>
            <a:off x="7281863" y="5943600"/>
            <a:ext cx="1862137" cy="195263"/>
          </a:xfrm>
          <a:prstGeom prst="rect">
            <a:avLst/>
          </a:prstGeom>
          <a:noFill/>
          <a:ln w="12700">
            <a:noFill/>
            <a:miter lim="800000"/>
            <a:headEnd/>
            <a:tailEnd/>
          </a:ln>
        </p:spPr>
        <p:txBody>
          <a:bodyPr wrap="none" lIns="89406" tIns="44703" rIns="89406" bIns="44703">
            <a:spAutoFit/>
          </a:bodyPr>
          <a:lstStyle/>
          <a:p>
            <a:pPr defTabSz="746125">
              <a:lnSpc>
                <a:spcPct val="100000"/>
              </a:lnSpc>
              <a:spcBef>
                <a:spcPct val="0"/>
              </a:spcBef>
              <a:buFontTx/>
              <a:buNone/>
            </a:pPr>
            <a:r>
              <a:rPr kumimoji="0" lang="en-US" sz="700" b="0">
                <a:cs typeface="Arial" pitchFamily="34" charset="0"/>
              </a:rPr>
              <a:t>Source: RWE Energie AG and RSS GmbH</a:t>
            </a:r>
          </a:p>
        </p:txBody>
      </p:sp>
      <p:sp>
        <p:nvSpPr>
          <p:cNvPr id="1015814" name="Rectangle 6"/>
          <p:cNvSpPr>
            <a:spLocks noGrp="1" noChangeArrowheads="1"/>
          </p:cNvSpPr>
          <p:nvPr>
            <p:ph type="title"/>
          </p:nvPr>
        </p:nvSpPr>
        <p:spPr>
          <a:xfrm>
            <a:off x="152400" y="-215900"/>
            <a:ext cx="7299325" cy="1143000"/>
          </a:xfrm>
        </p:spPr>
        <p:txBody>
          <a:bodyPr/>
          <a:lstStyle/>
          <a:p>
            <a:pPr eaLnBrk="1" hangingPunct="1">
              <a:defRPr/>
            </a:pPr>
            <a:r>
              <a:rPr lang="en-GB" sz="2100" b="0" dirty="0" smtClean="0">
                <a:solidFill>
                  <a:schemeClr val="accent3"/>
                </a:solidFill>
              </a:rPr>
              <a:t>Example: Correlation between Daily PV Power Production and Energy Consumption of an Office Building in Spain</a:t>
            </a:r>
            <a:endParaRPr lang="en-US" sz="2400" b="0" dirty="0" smtClean="0">
              <a:solidFill>
                <a:schemeClr val="accent3"/>
              </a:solidFill>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0975" y="44450"/>
            <a:ext cx="6904038" cy="822325"/>
          </a:xfrm>
        </p:spPr>
        <p:txBody>
          <a:bodyPr/>
          <a:lstStyle/>
          <a:p>
            <a:pPr>
              <a:defRPr/>
            </a:pPr>
            <a:r>
              <a:rPr lang="en-US" dirty="0" smtClean="0"/>
              <a:t>Broad Challenge for Collaboration</a:t>
            </a:r>
            <a:endParaRPr lang="en-US" dirty="0"/>
          </a:p>
        </p:txBody>
      </p:sp>
      <p:graphicFrame>
        <p:nvGraphicFramePr>
          <p:cNvPr id="5" name="Content Placeholder 4"/>
          <p:cNvGraphicFramePr>
            <a:graphicFrameLocks noGrp="1"/>
          </p:cNvGraphicFramePr>
          <p:nvPr>
            <p:ph idx="1"/>
          </p:nvPr>
        </p:nvGraphicFramePr>
        <p:xfrm>
          <a:off x="-409303" y="1045036"/>
          <a:ext cx="9553303" cy="5651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6868" name="Date Placeholder 1"/>
          <p:cNvSpPr>
            <a:spLocks noGrp="1"/>
          </p:cNvSpPr>
          <p:nvPr>
            <p:ph type="dt" sz="quarter" idx="10"/>
          </p:nvPr>
        </p:nvSpPr>
        <p:spPr>
          <a:noFill/>
        </p:spPr>
        <p:txBody>
          <a:bodyPr/>
          <a:lstStyle/>
          <a:p>
            <a:r>
              <a:rPr lang="en-US" smtClean="0">
                <a:latin typeface="Arial" pitchFamily="34" charset="0"/>
              </a:rPr>
              <a:t>NYDOCS1 - #771442v40 /</a:t>
            </a:r>
            <a:fld id="{94BBD880-9686-4ECB-A2A8-9DAD05C3A56D}" type="slidenum">
              <a:rPr smtClean="0">
                <a:latin typeface="Arial" pitchFamily="34" charset="0"/>
              </a:rPr>
              <a:pPr/>
              <a:t>21</a:t>
            </a:fld>
            <a:endParaRPr lang="en-US" smtClean="0">
              <a:latin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sp>
        <p:nvSpPr>
          <p:cNvPr id="3" name="Content Placeholder 2"/>
          <p:cNvSpPr>
            <a:spLocks noGrp="1"/>
          </p:cNvSpPr>
          <p:nvPr>
            <p:ph idx="1"/>
          </p:nvPr>
        </p:nvSpPr>
        <p:spPr>
          <a:xfrm>
            <a:off x="685800" y="1141413"/>
            <a:ext cx="7772400" cy="5229225"/>
          </a:xfrm>
        </p:spPr>
        <p:txBody>
          <a:bodyPr/>
          <a:lstStyle/>
          <a:p>
            <a:pPr algn="ctr">
              <a:buFont typeface="Symbol" pitchFamily="18" charset="2"/>
              <a:buNone/>
              <a:defRPr/>
            </a:pPr>
            <a:r>
              <a:rPr lang="en-US" sz="4400" i="1" dirty="0" smtClean="0"/>
              <a:t>Thank you!</a:t>
            </a:r>
          </a:p>
          <a:p>
            <a:pPr algn="ctr">
              <a:defRPr/>
            </a:pPr>
            <a:endParaRPr lang="en-US" dirty="0" smtClean="0"/>
          </a:p>
          <a:p>
            <a:pPr algn="ctr">
              <a:defRPr/>
            </a:pPr>
            <a:endParaRPr lang="en-US" dirty="0" smtClean="0"/>
          </a:p>
          <a:p>
            <a:pPr marL="457200" indent="-457200" algn="ctr">
              <a:buFont typeface="Symbol" pitchFamily="18" charset="2"/>
              <a:buNone/>
              <a:defRPr/>
            </a:pPr>
            <a:r>
              <a:rPr lang="en-US" sz="2000" dirty="0" smtClean="0"/>
              <a:t>Bert Haskell</a:t>
            </a:r>
          </a:p>
          <a:p>
            <a:pPr marL="457200" indent="-457200" algn="ctr">
              <a:buFont typeface="Symbol" pitchFamily="18" charset="2"/>
              <a:buNone/>
              <a:defRPr/>
            </a:pPr>
            <a:r>
              <a:rPr lang="en-US" sz="2000" dirty="0" smtClean="0"/>
              <a:t>512-767-6003</a:t>
            </a:r>
          </a:p>
          <a:p>
            <a:pPr marL="457200" indent="-457200" algn="ctr">
              <a:buFont typeface="Symbol" pitchFamily="18" charset="2"/>
              <a:buNone/>
              <a:defRPr/>
            </a:pPr>
            <a:r>
              <a:rPr lang="en-US" sz="2000" dirty="0" smtClean="0"/>
              <a:t>bhaskell@heliovolt.com</a:t>
            </a:r>
            <a:endParaRPr lang="en-US" sz="2000" dirty="0"/>
          </a:p>
        </p:txBody>
      </p:sp>
      <p:sp>
        <p:nvSpPr>
          <p:cNvPr id="37892" name="Date Placeholder 3"/>
          <p:cNvSpPr>
            <a:spLocks noGrp="1"/>
          </p:cNvSpPr>
          <p:nvPr>
            <p:ph type="dt" sz="quarter" idx="10"/>
          </p:nvPr>
        </p:nvSpPr>
        <p:spPr>
          <a:noFill/>
        </p:spPr>
        <p:txBody>
          <a:bodyPr/>
          <a:lstStyle/>
          <a:p>
            <a:r>
              <a:rPr lang="en-US" smtClean="0">
                <a:latin typeface="Arial" pitchFamily="34" charset="0"/>
              </a:rPr>
              <a:t>NYDOCS1 - #771442v40 /</a:t>
            </a:r>
            <a:fld id="{33EC935F-060C-4CD2-8DCA-7287D009D07B}" type="slidenum">
              <a:rPr smtClean="0">
                <a:latin typeface="Arial" pitchFamily="34" charset="0"/>
              </a:rPr>
              <a:pPr/>
              <a:t>22</a:t>
            </a:fld>
            <a:endParaRPr lang="en-US" smtClean="0">
              <a:latin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agline - Title Master" hidden="1"/>
          <p:cNvSpPr>
            <a:spLocks noGrp="1" noChangeArrowheads="1"/>
          </p:cNvSpPr>
          <p:nvPr>
            <p:ph type="dt" sz="quarter" idx="11"/>
          </p:nvPr>
        </p:nvSpPr>
        <p:spPr>
          <a:xfrm>
            <a:off x="0" y="6526213"/>
            <a:ext cx="9074150" cy="182562"/>
          </a:xfrm>
          <a:noFill/>
          <a:ln w="12700"/>
        </p:spPr>
        <p:txBody>
          <a:bodyPr wrap="square"/>
          <a:lstStyle/>
          <a:p>
            <a:pPr>
              <a:spcBef>
                <a:spcPct val="50000"/>
              </a:spcBef>
              <a:buClrTx/>
              <a:buFontTx/>
              <a:buNone/>
            </a:pPr>
            <a:r>
              <a:rPr lang="en-US" sz="1200" b="1" smtClean="0">
                <a:solidFill>
                  <a:schemeClr val="tx1"/>
                </a:solidFill>
                <a:latin typeface="Arial" pitchFamily="34" charset="0"/>
              </a:rPr>
              <a:t>NYDOCS1 - #771442v40 /</a:t>
            </a:r>
            <a:fld id="{8523BC8E-A99F-48EC-953E-071379DEAAD9}" type="slidenum">
              <a:rPr sz="1200" b="1" smtClean="0">
                <a:solidFill>
                  <a:schemeClr val="tx1"/>
                </a:solidFill>
                <a:latin typeface="Arial" pitchFamily="34" charset="0"/>
              </a:rPr>
              <a:pPr>
                <a:spcBef>
                  <a:spcPct val="50000"/>
                </a:spcBef>
                <a:buClrTx/>
                <a:buFontTx/>
                <a:buNone/>
              </a:pPr>
              <a:t>23</a:t>
            </a:fld>
            <a:endParaRPr lang="en-US" sz="1200" b="1" smtClean="0">
              <a:solidFill>
                <a:schemeClr val="tx1"/>
              </a:solidFill>
              <a:latin typeface="Arial" pitchFamily="34" charset="0"/>
            </a:endParaRPr>
          </a:p>
        </p:txBody>
      </p:sp>
      <p:sp>
        <p:nvSpPr>
          <p:cNvPr id="38915" name="Rectangle 3"/>
          <p:cNvSpPr>
            <a:spLocks noChangeArrowheads="1"/>
          </p:cNvSpPr>
          <p:nvPr/>
        </p:nvSpPr>
        <p:spPr bwMode="auto">
          <a:xfrm>
            <a:off x="1503363" y="2768600"/>
            <a:ext cx="7475537" cy="1373188"/>
          </a:xfrm>
          <a:prstGeom prst="rect">
            <a:avLst/>
          </a:prstGeom>
          <a:noFill/>
          <a:ln w="9525" algn="ctr">
            <a:noFill/>
            <a:miter lim="800000"/>
            <a:headEnd/>
            <a:tailEnd/>
          </a:ln>
        </p:spPr>
        <p:txBody>
          <a:bodyPr lIns="92075" tIns="46038" rIns="92075" bIns="46038">
            <a:spAutoFit/>
          </a:bodyPr>
          <a:lstStyle/>
          <a:p>
            <a:pPr algn="ctr">
              <a:lnSpc>
                <a:spcPct val="100000"/>
              </a:lnSpc>
              <a:spcBef>
                <a:spcPct val="0"/>
              </a:spcBef>
              <a:buFontTx/>
              <a:buNone/>
            </a:pPr>
            <a:r>
              <a:rPr lang="en-US" sz="2800">
                <a:solidFill>
                  <a:schemeClr val="tx2"/>
                </a:solidFill>
                <a:latin typeface="Times New Roman" pitchFamily="18" charset="0"/>
              </a:rPr>
              <a:t>World’s Highest Performance, </a:t>
            </a:r>
          </a:p>
          <a:p>
            <a:pPr algn="ctr">
              <a:lnSpc>
                <a:spcPct val="100000"/>
              </a:lnSpc>
              <a:spcBef>
                <a:spcPct val="0"/>
              </a:spcBef>
              <a:buFontTx/>
              <a:buNone/>
            </a:pPr>
            <a:r>
              <a:rPr lang="en-US" sz="2800">
                <a:solidFill>
                  <a:schemeClr val="tx2"/>
                </a:solidFill>
                <a:latin typeface="Times New Roman" pitchFamily="18" charset="0"/>
              </a:rPr>
              <a:t>Lowest Cost, &amp; Most Versatile </a:t>
            </a:r>
          </a:p>
          <a:p>
            <a:pPr algn="ctr">
              <a:lnSpc>
                <a:spcPct val="100000"/>
              </a:lnSpc>
              <a:spcBef>
                <a:spcPct val="0"/>
              </a:spcBef>
              <a:buFontTx/>
              <a:buNone/>
            </a:pPr>
            <a:r>
              <a:rPr lang="en-US" sz="2800">
                <a:solidFill>
                  <a:schemeClr val="tx2"/>
                </a:solidFill>
                <a:latin typeface="Times New Roman" pitchFamily="18" charset="0"/>
              </a:rPr>
              <a:t>Solar Power Platform</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3"/>
          <p:cNvSpPr>
            <a:spLocks noGrp="1"/>
          </p:cNvSpPr>
          <p:nvPr>
            <p:ph type="dt" sz="quarter" idx="10"/>
          </p:nvPr>
        </p:nvSpPr>
        <p:spPr>
          <a:noFill/>
        </p:spPr>
        <p:txBody>
          <a:bodyPr/>
          <a:lstStyle/>
          <a:p>
            <a:r>
              <a:rPr lang="en-US" smtClean="0">
                <a:latin typeface="Arial" pitchFamily="34" charset="0"/>
              </a:rPr>
              <a:t>NYDOCS1 - #771442v40 /</a:t>
            </a:r>
            <a:fld id="{904619F9-5EC5-4DC6-9D38-8872280C9B52}" type="slidenum">
              <a:rPr smtClean="0">
                <a:latin typeface="Arial" pitchFamily="34" charset="0"/>
              </a:rPr>
              <a:pPr/>
              <a:t>3</a:t>
            </a:fld>
            <a:endParaRPr lang="en-US" smtClean="0">
              <a:latin typeface="Arial" pitchFamily="34" charset="0"/>
            </a:endParaRPr>
          </a:p>
        </p:txBody>
      </p:sp>
      <p:sp>
        <p:nvSpPr>
          <p:cNvPr id="1068034" name="Rectangle 2"/>
          <p:cNvSpPr>
            <a:spLocks noGrp="1" noChangeArrowheads="1"/>
          </p:cNvSpPr>
          <p:nvPr>
            <p:ph type="title"/>
          </p:nvPr>
        </p:nvSpPr>
        <p:spPr/>
        <p:txBody>
          <a:bodyPr/>
          <a:lstStyle/>
          <a:p>
            <a:pPr eaLnBrk="1" hangingPunct="1">
              <a:defRPr/>
            </a:pPr>
            <a:r>
              <a:rPr lang="en-US" sz="2800" smtClean="0"/>
              <a:t>Energy Generation and the Terawatt  (TW) Challenge</a:t>
            </a:r>
          </a:p>
        </p:txBody>
      </p:sp>
      <p:sp>
        <p:nvSpPr>
          <p:cNvPr id="18436" name="Rectangle 3"/>
          <p:cNvSpPr>
            <a:spLocks noGrp="1" noChangeArrowheads="1"/>
          </p:cNvSpPr>
          <p:nvPr>
            <p:ph type="body" idx="1"/>
          </p:nvPr>
        </p:nvSpPr>
        <p:spPr>
          <a:xfrm>
            <a:off x="1004888" y="1514475"/>
            <a:ext cx="7886700" cy="4724400"/>
          </a:xfrm>
        </p:spPr>
        <p:txBody>
          <a:bodyPr/>
          <a:lstStyle/>
          <a:p>
            <a:pPr marL="0" indent="0" eaLnBrk="1" hangingPunct="1">
              <a:lnSpc>
                <a:spcPct val="90000"/>
              </a:lnSpc>
              <a:buFont typeface="Symbol" pitchFamily="18" charset="2"/>
              <a:buNone/>
            </a:pPr>
            <a:r>
              <a:rPr lang="en-US" smtClean="0"/>
              <a:t>Humanity uses 12 TW of power today</a:t>
            </a:r>
          </a:p>
          <a:p>
            <a:pPr lvl="3" eaLnBrk="1" hangingPunct="1">
              <a:lnSpc>
                <a:spcPct val="90000"/>
              </a:lnSpc>
            </a:pPr>
            <a:r>
              <a:rPr lang="en-US" smtClean="0"/>
              <a:t>1 TW = 1,000 GW (Gigawatts)</a:t>
            </a:r>
          </a:p>
          <a:p>
            <a:pPr marL="0" indent="0" eaLnBrk="1" hangingPunct="1">
              <a:lnSpc>
                <a:spcPct val="90000"/>
              </a:lnSpc>
              <a:buFont typeface="Symbol" pitchFamily="18" charset="2"/>
              <a:buNone/>
            </a:pPr>
            <a:r>
              <a:rPr lang="en-US" smtClean="0"/>
              <a:t>World will need 15 TW by 2012</a:t>
            </a:r>
          </a:p>
          <a:p>
            <a:pPr marL="0" indent="0" eaLnBrk="1" hangingPunct="1">
              <a:lnSpc>
                <a:spcPct val="90000"/>
              </a:lnSpc>
              <a:buFont typeface="Symbol" pitchFamily="18" charset="2"/>
              <a:buNone/>
            </a:pPr>
            <a:r>
              <a:rPr lang="en-US" smtClean="0"/>
              <a:t>Only 5 known sources of energy are available on a TW scale*</a:t>
            </a:r>
          </a:p>
          <a:p>
            <a:pPr lvl="3" eaLnBrk="1" hangingPunct="1">
              <a:lnSpc>
                <a:spcPct val="90000"/>
              </a:lnSpc>
            </a:pPr>
            <a:r>
              <a:rPr lang="en-US" smtClean="0"/>
              <a:t>Fossil fuels: Coal, oil, gas</a:t>
            </a:r>
          </a:p>
          <a:p>
            <a:pPr lvl="3" eaLnBrk="1" hangingPunct="1">
              <a:lnSpc>
                <a:spcPct val="90000"/>
              </a:lnSpc>
            </a:pPr>
            <a:r>
              <a:rPr lang="en-US" smtClean="0"/>
              <a:t>Nuclear fuels</a:t>
            </a:r>
          </a:p>
          <a:p>
            <a:pPr lvl="3" eaLnBrk="1" hangingPunct="1">
              <a:lnSpc>
                <a:spcPct val="90000"/>
              </a:lnSpc>
            </a:pPr>
            <a:r>
              <a:rPr lang="en-US" smtClean="0"/>
              <a:t>Solar</a:t>
            </a:r>
          </a:p>
          <a:p>
            <a:pPr lvl="4" eaLnBrk="1" hangingPunct="1">
              <a:lnSpc>
                <a:spcPct val="90000"/>
              </a:lnSpc>
            </a:pPr>
            <a:r>
              <a:rPr lang="en-US" i="1" smtClean="0"/>
              <a:t>Only</a:t>
            </a:r>
            <a:r>
              <a:rPr lang="en-US" smtClean="0"/>
              <a:t> inherently distributed solution</a:t>
            </a:r>
          </a:p>
          <a:p>
            <a:pPr lvl="4" eaLnBrk="1" hangingPunct="1">
              <a:lnSpc>
                <a:spcPct val="90000"/>
              </a:lnSpc>
            </a:pPr>
            <a:r>
              <a:rPr lang="en-US" smtClean="0"/>
              <a:t>No fuel cost</a:t>
            </a:r>
          </a:p>
        </p:txBody>
      </p:sp>
      <p:sp>
        <p:nvSpPr>
          <p:cNvPr id="18437" name="Text Box 4"/>
          <p:cNvSpPr txBox="1">
            <a:spLocks noChangeArrowheads="1"/>
          </p:cNvSpPr>
          <p:nvPr/>
        </p:nvSpPr>
        <p:spPr bwMode="auto">
          <a:xfrm>
            <a:off x="4000500" y="6032500"/>
            <a:ext cx="2132013" cy="639763"/>
          </a:xfrm>
          <a:prstGeom prst="rect">
            <a:avLst/>
          </a:prstGeom>
          <a:noFill/>
          <a:ln w="9525" algn="ctr">
            <a:noFill/>
            <a:miter lim="800000"/>
            <a:headEnd/>
            <a:tailEnd/>
          </a:ln>
        </p:spPr>
        <p:txBody>
          <a:bodyPr lIns="92075" tIns="46038" rIns="92075" bIns="46038">
            <a:spAutoFit/>
          </a:bodyPr>
          <a:lstStyle/>
          <a:p>
            <a:pPr marL="342900" indent="-342900">
              <a:lnSpc>
                <a:spcPct val="100000"/>
              </a:lnSpc>
              <a:buClr>
                <a:srgbClr val="FFCC00"/>
              </a:buClr>
              <a:buSzPct val="80000"/>
              <a:buFont typeface="Wingdings" pitchFamily="2" charset="2"/>
              <a:buNone/>
            </a:pPr>
            <a:r>
              <a:rPr lang="en-US" sz="2400"/>
              <a:t>*</a:t>
            </a:r>
            <a:r>
              <a:rPr lang="en-US" sz="1200"/>
              <a:t>Prof. Nathan Lewis, http://nsl.caltech.edu/ </a:t>
            </a:r>
          </a:p>
        </p:txBody>
      </p:sp>
      <p:pic>
        <p:nvPicPr>
          <p:cNvPr id="18438" name="Picture 6" descr="sun_euv19">
            <a:hlinkClick r:id="rId3"/>
          </p:cNvPr>
          <p:cNvPicPr>
            <a:picLocks noChangeAspect="1" noChangeArrowheads="1"/>
          </p:cNvPicPr>
          <p:nvPr/>
        </p:nvPicPr>
        <p:blipFill>
          <a:blip r:embed="rId4"/>
          <a:srcRect/>
          <a:stretch>
            <a:fillRect/>
          </a:stretch>
        </p:blipFill>
        <p:spPr bwMode="auto">
          <a:xfrm>
            <a:off x="6518275" y="4224338"/>
            <a:ext cx="2419350" cy="2419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Sun – Our Free Fuel!</a:t>
            </a:r>
            <a:endParaRPr lang="en-US" dirty="0"/>
          </a:p>
        </p:txBody>
      </p:sp>
      <p:sp>
        <p:nvSpPr>
          <p:cNvPr id="19459" name="Date Placeholder 2"/>
          <p:cNvSpPr>
            <a:spLocks noGrp="1"/>
          </p:cNvSpPr>
          <p:nvPr>
            <p:ph type="dt" sz="quarter" idx="10"/>
          </p:nvPr>
        </p:nvSpPr>
        <p:spPr>
          <a:noFill/>
        </p:spPr>
        <p:txBody>
          <a:bodyPr/>
          <a:lstStyle/>
          <a:p>
            <a:r>
              <a:rPr lang="en-US" smtClean="0">
                <a:latin typeface="Arial" pitchFamily="34" charset="0"/>
              </a:rPr>
              <a:t>NYDOCS1 - #771442v40 /</a:t>
            </a:r>
            <a:fld id="{45F25524-BDBB-4D95-95C3-A1FB761EE846}" type="slidenum">
              <a:rPr smtClean="0">
                <a:latin typeface="Arial" pitchFamily="34" charset="0"/>
              </a:rPr>
              <a:pPr/>
              <a:t>4</a:t>
            </a:fld>
            <a:endParaRPr lang="en-US" smtClean="0">
              <a:latin typeface="Arial" pitchFamily="34" charset="0"/>
            </a:endParaRPr>
          </a:p>
        </p:txBody>
      </p:sp>
      <p:pic>
        <p:nvPicPr>
          <p:cNvPr id="76802" name="Picture 2"/>
          <p:cNvPicPr>
            <a:picLocks noChangeAspect="1" noChangeArrowheads="1"/>
          </p:cNvPicPr>
          <p:nvPr/>
        </p:nvPicPr>
        <p:blipFill>
          <a:blip r:embed="rId3"/>
          <a:srcRect l="22225" t="31706" r="33503" b="31102"/>
          <a:stretch>
            <a:fillRect/>
          </a:stretch>
        </p:blipFill>
        <p:spPr bwMode="auto">
          <a:xfrm>
            <a:off x="904875" y="2024063"/>
            <a:ext cx="7085013" cy="3719512"/>
          </a:xfrm>
          <a:prstGeom prst="rect">
            <a:avLst/>
          </a:prstGeom>
          <a:noFill/>
          <a:ln w="9525" cap="flat" cmpd="sng" algn="ctr">
            <a:noFill/>
            <a:prstDash val="solid"/>
            <a:miter lim="800000"/>
            <a:headEnd/>
            <a:tailEnd/>
          </a:ln>
          <a:effectLst>
            <a:prstShdw prst="shdw17" dist="17961" dir="2700000">
              <a:schemeClr val="accent1">
                <a:gamma/>
                <a:shade val="60000"/>
                <a:invGamma/>
              </a:schemeClr>
            </a:prstShdw>
          </a:effectLst>
        </p:spPr>
      </p:pic>
      <p:sp>
        <p:nvSpPr>
          <p:cNvPr id="19461" name="TextBox 5"/>
          <p:cNvSpPr txBox="1">
            <a:spLocks noChangeArrowheads="1"/>
          </p:cNvSpPr>
          <p:nvPr/>
        </p:nvSpPr>
        <p:spPr bwMode="auto">
          <a:xfrm>
            <a:off x="296863" y="1149350"/>
            <a:ext cx="8342312" cy="708025"/>
          </a:xfrm>
          <a:prstGeom prst="rect">
            <a:avLst/>
          </a:prstGeom>
          <a:noFill/>
          <a:ln w="9525">
            <a:noFill/>
            <a:miter lim="800000"/>
            <a:headEnd/>
            <a:tailEnd/>
          </a:ln>
        </p:spPr>
        <p:txBody>
          <a:bodyPr wrap="none">
            <a:spAutoFit/>
          </a:bodyPr>
          <a:lstStyle/>
          <a:p>
            <a:pPr>
              <a:buFontTx/>
              <a:buNone/>
            </a:pPr>
            <a:r>
              <a:rPr lang="en-US"/>
              <a:t>The earth receives more energy from the sun in just over one hour </a:t>
            </a:r>
          </a:p>
          <a:p>
            <a:pPr>
              <a:buFontTx/>
              <a:buNone/>
            </a:pPr>
            <a:r>
              <a:rPr lang="en-US"/>
              <a:t>than the world uses in an entire year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2"/>
          <p:cNvSpPr>
            <a:spLocks noGrp="1"/>
          </p:cNvSpPr>
          <p:nvPr>
            <p:ph type="dt" sz="quarter" idx="10"/>
          </p:nvPr>
        </p:nvSpPr>
        <p:spPr>
          <a:noFill/>
        </p:spPr>
        <p:txBody>
          <a:bodyPr/>
          <a:lstStyle/>
          <a:p>
            <a:r>
              <a:rPr lang="en-US" smtClean="0">
                <a:latin typeface="Arial" pitchFamily="34" charset="0"/>
              </a:rPr>
              <a:t>NYDOCS1 - #771442v40 /</a:t>
            </a:r>
            <a:fld id="{820176F8-E398-453B-800A-62B7DA294A51}" type="slidenum">
              <a:rPr smtClean="0">
                <a:latin typeface="Arial" pitchFamily="34" charset="0"/>
              </a:rPr>
              <a:pPr/>
              <a:t>5</a:t>
            </a:fld>
            <a:endParaRPr lang="en-US" smtClean="0">
              <a:latin typeface="Arial" pitchFamily="34" charset="0"/>
            </a:endParaRPr>
          </a:p>
        </p:txBody>
      </p:sp>
      <p:sp>
        <p:nvSpPr>
          <p:cNvPr id="1048581" name="Rectangle 5"/>
          <p:cNvSpPr>
            <a:spLocks noGrp="1" noChangeArrowheads="1"/>
          </p:cNvSpPr>
          <p:nvPr>
            <p:ph type="title"/>
          </p:nvPr>
        </p:nvSpPr>
        <p:spPr/>
        <p:txBody>
          <a:bodyPr/>
          <a:lstStyle/>
          <a:p>
            <a:pPr eaLnBrk="1" hangingPunct="1">
              <a:defRPr/>
            </a:pPr>
            <a:r>
              <a:rPr lang="en-GB" smtClean="0"/>
              <a:t>Regional PV-Generation per installed kWp</a:t>
            </a:r>
            <a:endParaRPr lang="en-US" smtClean="0"/>
          </a:p>
        </p:txBody>
      </p:sp>
      <p:pic>
        <p:nvPicPr>
          <p:cNvPr id="20484" name="Picture 8" descr="http://www.rise.org.au/info/Applic/Solarpump/image003.jpg"/>
          <p:cNvPicPr>
            <a:picLocks noChangeAspect="1" noChangeArrowheads="1"/>
          </p:cNvPicPr>
          <p:nvPr/>
        </p:nvPicPr>
        <p:blipFill>
          <a:blip r:embed="rId3"/>
          <a:srcRect/>
          <a:stretch>
            <a:fillRect/>
          </a:stretch>
        </p:blipFill>
        <p:spPr bwMode="auto">
          <a:xfrm>
            <a:off x="939800" y="1287463"/>
            <a:ext cx="7651750" cy="46148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0"/>
            <a:ext cx="6399213" cy="822325"/>
          </a:xfrm>
        </p:spPr>
        <p:txBody>
          <a:bodyPr/>
          <a:lstStyle/>
          <a:p>
            <a:pPr>
              <a:defRPr/>
            </a:pPr>
            <a:r>
              <a:rPr lang="en-US" dirty="0" smtClean="0"/>
              <a:t>Worldwide PV Market by Region</a:t>
            </a:r>
            <a:endParaRPr lang="en-US" dirty="0"/>
          </a:p>
        </p:txBody>
      </p:sp>
      <p:sp>
        <p:nvSpPr>
          <p:cNvPr id="21507" name="Date Placeholder 3"/>
          <p:cNvSpPr>
            <a:spLocks noGrp="1"/>
          </p:cNvSpPr>
          <p:nvPr>
            <p:ph type="dt" sz="quarter" idx="10"/>
          </p:nvPr>
        </p:nvSpPr>
        <p:spPr>
          <a:noFill/>
        </p:spPr>
        <p:txBody>
          <a:bodyPr/>
          <a:lstStyle/>
          <a:p>
            <a:r>
              <a:rPr lang="en-US" smtClean="0">
                <a:latin typeface="Arial" pitchFamily="34" charset="0"/>
              </a:rPr>
              <a:t>NYDOCS1 - #771442v40 /</a:t>
            </a:r>
            <a:fld id="{16E3ECDD-F0DF-48F8-9E5C-3BF36CC97145}" type="slidenum">
              <a:rPr smtClean="0">
                <a:latin typeface="Arial" pitchFamily="34" charset="0"/>
              </a:rPr>
              <a:pPr/>
              <a:t>6</a:t>
            </a:fld>
            <a:endParaRPr lang="en-US" smtClean="0">
              <a:latin typeface="Arial" pitchFamily="34" charset="0"/>
            </a:endParaRPr>
          </a:p>
        </p:txBody>
      </p:sp>
      <p:graphicFrame>
        <p:nvGraphicFramePr>
          <p:cNvPr id="5" name="Chart 4"/>
          <p:cNvGraphicFramePr/>
          <p:nvPr/>
        </p:nvGraphicFramePr>
        <p:xfrm>
          <a:off x="520700" y="1257300"/>
          <a:ext cx="8394700" cy="49911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558800" y="6251575"/>
            <a:ext cx="3470275" cy="244475"/>
          </a:xfrm>
          <a:prstGeom prst="rect">
            <a:avLst/>
          </a:prstGeom>
          <a:noFill/>
        </p:spPr>
        <p:txBody>
          <a:bodyPr>
            <a:spAutoFit/>
          </a:bodyPr>
          <a:lstStyle/>
          <a:p>
            <a:pPr>
              <a:buFontTx/>
              <a:buNone/>
              <a:defRPr/>
            </a:pPr>
            <a:r>
              <a:rPr lang="en-US" sz="1100" dirty="0">
                <a:solidFill>
                  <a:schemeClr val="accent4">
                    <a:lumMod val="65000"/>
                    <a:lumOff val="35000"/>
                  </a:schemeClr>
                </a:solidFill>
                <a:latin typeface="Arial" charset="0"/>
              </a:rPr>
              <a:t>Source: Credit Suisse company compiled data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0"/>
            <a:ext cx="6843713" cy="822325"/>
          </a:xfrm>
        </p:spPr>
        <p:txBody>
          <a:bodyPr/>
          <a:lstStyle/>
          <a:p>
            <a:pPr>
              <a:defRPr/>
            </a:pPr>
            <a:r>
              <a:rPr lang="en-US" dirty="0" smtClean="0"/>
              <a:t>US RPS Goals</a:t>
            </a:r>
            <a:endParaRPr lang="en-US" dirty="0"/>
          </a:p>
        </p:txBody>
      </p:sp>
      <p:sp>
        <p:nvSpPr>
          <p:cNvPr id="22531" name="Date Placeholder 3"/>
          <p:cNvSpPr>
            <a:spLocks noGrp="1"/>
          </p:cNvSpPr>
          <p:nvPr>
            <p:ph type="dt" sz="quarter" idx="10"/>
          </p:nvPr>
        </p:nvSpPr>
        <p:spPr>
          <a:noFill/>
        </p:spPr>
        <p:txBody>
          <a:bodyPr/>
          <a:lstStyle/>
          <a:p>
            <a:r>
              <a:rPr lang="en-US" smtClean="0">
                <a:latin typeface="Arial" pitchFamily="34" charset="0"/>
              </a:rPr>
              <a:t>NYDOCS1 - #771442v40 /</a:t>
            </a:r>
            <a:fld id="{95CDC9CC-9284-4FB3-91B5-70C496D6F953}" type="slidenum">
              <a:rPr smtClean="0">
                <a:latin typeface="Arial" pitchFamily="34" charset="0"/>
              </a:rPr>
              <a:pPr/>
              <a:t>7</a:t>
            </a:fld>
            <a:endParaRPr lang="en-US" smtClean="0">
              <a:latin typeface="Arial" pitchFamily="34" charset="0"/>
            </a:endParaRPr>
          </a:p>
        </p:txBody>
      </p:sp>
      <p:graphicFrame>
        <p:nvGraphicFramePr>
          <p:cNvPr id="6" name="Table 5"/>
          <p:cNvGraphicFramePr>
            <a:graphicFrameLocks noGrp="1"/>
          </p:cNvGraphicFramePr>
          <p:nvPr/>
        </p:nvGraphicFramePr>
        <p:xfrm>
          <a:off x="622300" y="1343025"/>
          <a:ext cx="7734302" cy="3748930"/>
        </p:xfrm>
        <a:graphic>
          <a:graphicData uri="http://schemas.openxmlformats.org/drawingml/2006/table">
            <a:tbl>
              <a:tblPr/>
              <a:tblGrid>
                <a:gridCol w="1701455"/>
                <a:gridCol w="1166321"/>
                <a:gridCol w="1193763"/>
                <a:gridCol w="1221205"/>
                <a:gridCol w="1225779"/>
                <a:gridCol w="1225779"/>
              </a:tblGrid>
              <a:tr h="371771">
                <a:tc gridSpan="2">
                  <a:txBody>
                    <a:bodyPr/>
                    <a:lstStyle/>
                    <a:p>
                      <a:pPr algn="ctr" fontAlgn="ctr"/>
                      <a:r>
                        <a:rPr lang="en-US" sz="2400" b="1" i="0" u="none" strike="noStrike" dirty="0">
                          <a:solidFill>
                            <a:srgbClr val="FFFFFF"/>
                          </a:solidFill>
                          <a:latin typeface="Times New Roman"/>
                        </a:rPr>
                        <a:t>Cumulative in MW</a:t>
                      </a:r>
                    </a:p>
                  </a:txBody>
                  <a:tcPr marL="9133" marR="9133" marT="913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76091"/>
                    </a:solidFill>
                  </a:tcPr>
                </a:tc>
                <a:tc hMerge="1">
                  <a:txBody>
                    <a:bodyPr/>
                    <a:lstStyle/>
                    <a:p>
                      <a:endParaRPr lang="en-US"/>
                    </a:p>
                  </a:txBody>
                  <a:tcPr/>
                </a:tc>
                <a:tc>
                  <a:txBody>
                    <a:bodyPr/>
                    <a:lstStyle/>
                    <a:p>
                      <a:pPr algn="r" fontAlgn="ctr"/>
                      <a:r>
                        <a:rPr lang="en-US" sz="2400" b="1" i="0" u="none" strike="noStrike" dirty="0">
                          <a:solidFill>
                            <a:srgbClr val="FFFFFF"/>
                          </a:solidFill>
                          <a:latin typeface="Times New Roman"/>
                        </a:rPr>
                        <a:t>2007</a:t>
                      </a:r>
                    </a:p>
                  </a:txBody>
                  <a:tcPr marL="9133" marR="9133" marT="913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76091"/>
                    </a:solidFill>
                  </a:tcPr>
                </a:tc>
                <a:tc>
                  <a:txBody>
                    <a:bodyPr/>
                    <a:lstStyle/>
                    <a:p>
                      <a:pPr algn="r" fontAlgn="ctr"/>
                      <a:r>
                        <a:rPr lang="en-US" sz="2400" b="1" i="0" u="none" strike="noStrike">
                          <a:solidFill>
                            <a:srgbClr val="FFFFFF"/>
                          </a:solidFill>
                          <a:latin typeface="Times New Roman"/>
                        </a:rPr>
                        <a:t>2010</a:t>
                      </a:r>
                    </a:p>
                  </a:txBody>
                  <a:tcPr marL="9133" marR="9133" marT="913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76091"/>
                    </a:solidFill>
                  </a:tcPr>
                </a:tc>
                <a:tc>
                  <a:txBody>
                    <a:bodyPr/>
                    <a:lstStyle/>
                    <a:p>
                      <a:pPr algn="r" fontAlgn="ctr"/>
                      <a:r>
                        <a:rPr lang="en-US" sz="2400" b="1" i="0" u="none" strike="noStrike">
                          <a:solidFill>
                            <a:srgbClr val="FFFFFF"/>
                          </a:solidFill>
                          <a:latin typeface="Times New Roman"/>
                        </a:rPr>
                        <a:t>2017</a:t>
                      </a:r>
                    </a:p>
                  </a:txBody>
                  <a:tcPr marL="9133" marR="9133" marT="913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76091"/>
                    </a:solidFill>
                  </a:tcPr>
                </a:tc>
                <a:tc>
                  <a:txBody>
                    <a:bodyPr/>
                    <a:lstStyle/>
                    <a:p>
                      <a:pPr algn="r" fontAlgn="ctr"/>
                      <a:r>
                        <a:rPr lang="en-US" sz="2400" b="1" i="0" u="none" strike="noStrike">
                          <a:solidFill>
                            <a:srgbClr val="FFFFFF"/>
                          </a:solidFill>
                          <a:latin typeface="Times New Roman"/>
                        </a:rPr>
                        <a:t>2020</a:t>
                      </a:r>
                    </a:p>
                  </a:txBody>
                  <a:tcPr marL="9133" marR="9133" marT="913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76091"/>
                    </a:solidFill>
                  </a:tcPr>
                </a:tc>
              </a:tr>
              <a:tr h="238526">
                <a:tc>
                  <a:txBody>
                    <a:bodyPr/>
                    <a:lstStyle/>
                    <a:p>
                      <a:pPr algn="l" fontAlgn="b"/>
                      <a:r>
                        <a:rPr lang="en-US" sz="2000" b="1" i="0" u="none" strike="noStrike">
                          <a:solidFill>
                            <a:srgbClr val="376091"/>
                          </a:solidFill>
                          <a:latin typeface="Times New Roman"/>
                        </a:rPr>
                        <a:t> </a:t>
                      </a:r>
                    </a:p>
                  </a:txBody>
                  <a:tcPr marL="9133" marR="9133" marT="913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8DB4E3"/>
                    </a:solidFill>
                  </a:tcPr>
                </a:tc>
                <a:tc>
                  <a:txBody>
                    <a:bodyPr/>
                    <a:lstStyle/>
                    <a:p>
                      <a:pPr algn="ctr" fontAlgn="b"/>
                      <a:r>
                        <a:rPr lang="en-US" sz="2000" b="1" i="0" u="none" strike="noStrike">
                          <a:solidFill>
                            <a:srgbClr val="376091"/>
                          </a:solidFill>
                          <a:latin typeface="Times New Roman"/>
                        </a:rPr>
                        <a:t>CA</a:t>
                      </a:r>
                    </a:p>
                  </a:txBody>
                  <a:tcPr marL="9133" marR="9133" marT="913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DB4E3"/>
                    </a:solidFill>
                  </a:tcPr>
                </a:tc>
                <a:tc>
                  <a:txBody>
                    <a:bodyPr/>
                    <a:lstStyle/>
                    <a:p>
                      <a:pPr algn="r" fontAlgn="b"/>
                      <a:r>
                        <a:rPr lang="en-US" sz="2400" b="1" i="0" u="none" strike="noStrike" dirty="0">
                          <a:solidFill>
                            <a:srgbClr val="376091"/>
                          </a:solidFill>
                          <a:latin typeface="Times New Roman"/>
                        </a:rPr>
                        <a:t>380</a:t>
                      </a:r>
                    </a:p>
                  </a:txBody>
                  <a:tcPr marL="9133" marR="9133" marT="913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en-US" sz="2400" b="1" i="0" u="none" strike="noStrike" dirty="0">
                          <a:solidFill>
                            <a:srgbClr val="376091"/>
                          </a:solidFill>
                          <a:latin typeface="Times New Roman"/>
                        </a:rPr>
                        <a:t>850</a:t>
                      </a:r>
                    </a:p>
                  </a:txBody>
                  <a:tcPr marL="9133" marR="9133" marT="913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en-US" sz="2400" b="1" i="0" u="none" strike="noStrike">
                          <a:solidFill>
                            <a:srgbClr val="376091"/>
                          </a:solidFill>
                          <a:latin typeface="Times New Roman"/>
                        </a:rPr>
                        <a:t>3,740</a:t>
                      </a:r>
                    </a:p>
                  </a:txBody>
                  <a:tcPr marL="9133" marR="9133" marT="913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en-US" sz="2400" b="1" i="0" u="none" strike="noStrike">
                          <a:solidFill>
                            <a:srgbClr val="376091"/>
                          </a:solidFill>
                          <a:latin typeface="Times New Roman"/>
                        </a:rPr>
                        <a:t>4,950</a:t>
                      </a:r>
                    </a:p>
                  </a:txBody>
                  <a:tcPr marL="9133" marR="9133" marT="913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238526">
                <a:tc>
                  <a:txBody>
                    <a:bodyPr/>
                    <a:lstStyle/>
                    <a:p>
                      <a:pPr algn="l" fontAlgn="b"/>
                      <a:r>
                        <a:rPr lang="en-US" sz="2000" b="1" i="0" u="none" strike="noStrike">
                          <a:solidFill>
                            <a:srgbClr val="376091"/>
                          </a:solidFill>
                          <a:latin typeface="Times New Roman"/>
                        </a:rPr>
                        <a:t> </a:t>
                      </a:r>
                    </a:p>
                  </a:txBody>
                  <a:tcPr marL="9133" marR="9133" marT="913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8DB4E3"/>
                    </a:solidFill>
                  </a:tcPr>
                </a:tc>
                <a:tc>
                  <a:txBody>
                    <a:bodyPr/>
                    <a:lstStyle/>
                    <a:p>
                      <a:pPr algn="ctr" fontAlgn="b"/>
                      <a:r>
                        <a:rPr lang="en-US" sz="2000" b="1" i="0" u="none" strike="noStrike">
                          <a:solidFill>
                            <a:srgbClr val="376091"/>
                          </a:solidFill>
                          <a:latin typeface="Times New Roman"/>
                        </a:rPr>
                        <a:t>NY</a:t>
                      </a:r>
                    </a:p>
                  </a:txBody>
                  <a:tcPr marL="9133" marR="9133" marT="913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DB4E3"/>
                    </a:solidFill>
                  </a:tcPr>
                </a:tc>
                <a:tc>
                  <a:txBody>
                    <a:bodyPr/>
                    <a:lstStyle/>
                    <a:p>
                      <a:pPr algn="r" fontAlgn="b"/>
                      <a:r>
                        <a:rPr lang="en-US" sz="2400" b="1" i="0" u="none" strike="noStrike">
                          <a:solidFill>
                            <a:srgbClr val="376091"/>
                          </a:solidFill>
                          <a:latin typeface="Times New Roman"/>
                        </a:rPr>
                        <a:t>115</a:t>
                      </a:r>
                    </a:p>
                  </a:txBody>
                  <a:tcPr marL="9133" marR="9133" marT="913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en-US" sz="2400" b="1" i="0" u="none" strike="noStrike" dirty="0">
                          <a:solidFill>
                            <a:srgbClr val="376091"/>
                          </a:solidFill>
                          <a:latin typeface="Times New Roman"/>
                        </a:rPr>
                        <a:t>250</a:t>
                      </a:r>
                    </a:p>
                  </a:txBody>
                  <a:tcPr marL="9133" marR="9133" marT="913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en-US" sz="2400" b="1" i="0" u="none" strike="noStrike">
                          <a:solidFill>
                            <a:srgbClr val="376091"/>
                          </a:solidFill>
                          <a:latin typeface="Times New Roman"/>
                        </a:rPr>
                        <a:t>940</a:t>
                      </a:r>
                    </a:p>
                  </a:txBody>
                  <a:tcPr marL="9133" marR="9133" marT="913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en-US" sz="2400" b="1" i="0" u="none" strike="noStrike">
                          <a:solidFill>
                            <a:srgbClr val="376091"/>
                          </a:solidFill>
                          <a:latin typeface="Times New Roman"/>
                        </a:rPr>
                        <a:t>1,200</a:t>
                      </a:r>
                    </a:p>
                  </a:txBody>
                  <a:tcPr marL="9133" marR="9133" marT="913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238526">
                <a:tc>
                  <a:txBody>
                    <a:bodyPr/>
                    <a:lstStyle/>
                    <a:p>
                      <a:pPr algn="l" fontAlgn="b"/>
                      <a:r>
                        <a:rPr lang="en-US" sz="2000" b="1" i="0" u="none" strike="noStrike">
                          <a:solidFill>
                            <a:srgbClr val="376091"/>
                          </a:solidFill>
                          <a:latin typeface="Times New Roman"/>
                        </a:rPr>
                        <a:t> </a:t>
                      </a:r>
                    </a:p>
                  </a:txBody>
                  <a:tcPr marL="9133" marR="9133" marT="913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8DB4E3"/>
                    </a:solidFill>
                  </a:tcPr>
                </a:tc>
                <a:tc>
                  <a:txBody>
                    <a:bodyPr/>
                    <a:lstStyle/>
                    <a:p>
                      <a:pPr algn="ctr" fontAlgn="b"/>
                      <a:r>
                        <a:rPr lang="en-US" sz="2000" b="1" i="0" u="none" strike="noStrike">
                          <a:solidFill>
                            <a:srgbClr val="376091"/>
                          </a:solidFill>
                          <a:latin typeface="Times New Roman"/>
                        </a:rPr>
                        <a:t>NJ</a:t>
                      </a:r>
                    </a:p>
                  </a:txBody>
                  <a:tcPr marL="9133" marR="9133" marT="913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DB4E3"/>
                    </a:solidFill>
                  </a:tcPr>
                </a:tc>
                <a:tc>
                  <a:txBody>
                    <a:bodyPr/>
                    <a:lstStyle/>
                    <a:p>
                      <a:pPr algn="r" fontAlgn="b"/>
                      <a:r>
                        <a:rPr lang="en-US" sz="2400" b="1" i="0" u="none" strike="noStrike">
                          <a:solidFill>
                            <a:srgbClr val="376091"/>
                          </a:solidFill>
                          <a:latin typeface="Times New Roman"/>
                        </a:rPr>
                        <a:t>35</a:t>
                      </a:r>
                    </a:p>
                  </a:txBody>
                  <a:tcPr marL="9133" marR="9133" marT="913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en-US" sz="2400" b="1" i="0" u="none" strike="noStrike">
                          <a:solidFill>
                            <a:srgbClr val="376091"/>
                          </a:solidFill>
                          <a:latin typeface="Times New Roman"/>
                        </a:rPr>
                        <a:t>130</a:t>
                      </a:r>
                    </a:p>
                  </a:txBody>
                  <a:tcPr marL="9133" marR="9133" marT="913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en-US" sz="2400" b="1" i="0" u="none" strike="noStrike" dirty="0">
                          <a:solidFill>
                            <a:srgbClr val="376091"/>
                          </a:solidFill>
                          <a:latin typeface="Times New Roman"/>
                        </a:rPr>
                        <a:t>620</a:t>
                      </a:r>
                    </a:p>
                  </a:txBody>
                  <a:tcPr marL="9133" marR="9133" marT="913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en-US" sz="2400" b="1" i="0" u="none" strike="noStrike">
                          <a:solidFill>
                            <a:srgbClr val="376091"/>
                          </a:solidFill>
                          <a:latin typeface="Times New Roman"/>
                        </a:rPr>
                        <a:t>1,000</a:t>
                      </a:r>
                    </a:p>
                  </a:txBody>
                  <a:tcPr marL="9133" marR="9133" marT="913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238526">
                <a:tc>
                  <a:txBody>
                    <a:bodyPr/>
                    <a:lstStyle/>
                    <a:p>
                      <a:pPr algn="l" fontAlgn="b"/>
                      <a:r>
                        <a:rPr lang="en-US" sz="2000" b="1" i="0" u="none" strike="noStrike">
                          <a:solidFill>
                            <a:srgbClr val="376091"/>
                          </a:solidFill>
                          <a:latin typeface="Times New Roman"/>
                        </a:rPr>
                        <a:t>U.S.</a:t>
                      </a:r>
                    </a:p>
                  </a:txBody>
                  <a:tcPr marL="9133" marR="9133" marT="913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8DB4E3"/>
                    </a:solidFill>
                  </a:tcPr>
                </a:tc>
                <a:tc>
                  <a:txBody>
                    <a:bodyPr/>
                    <a:lstStyle/>
                    <a:p>
                      <a:pPr algn="ctr" fontAlgn="b"/>
                      <a:r>
                        <a:rPr lang="en-US" sz="2000" b="1" i="0" u="none" strike="noStrike">
                          <a:solidFill>
                            <a:srgbClr val="376091"/>
                          </a:solidFill>
                          <a:latin typeface="Times New Roman"/>
                        </a:rPr>
                        <a:t>TX</a:t>
                      </a:r>
                    </a:p>
                  </a:txBody>
                  <a:tcPr marL="9133" marR="9133" marT="913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DB4E3"/>
                    </a:solidFill>
                  </a:tcPr>
                </a:tc>
                <a:tc>
                  <a:txBody>
                    <a:bodyPr/>
                    <a:lstStyle/>
                    <a:p>
                      <a:pPr algn="r" fontAlgn="b"/>
                      <a:r>
                        <a:rPr lang="en-US" sz="2400" b="1" i="0" u="none" strike="noStrike" dirty="0">
                          <a:solidFill>
                            <a:srgbClr val="376091"/>
                          </a:solidFill>
                          <a:latin typeface="Times New Roman"/>
                        </a:rPr>
                        <a:t>15</a:t>
                      </a:r>
                    </a:p>
                  </a:txBody>
                  <a:tcPr marL="9133" marR="9133" marT="913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en-US" sz="2400" b="1" i="0" u="none" strike="noStrike">
                          <a:solidFill>
                            <a:srgbClr val="376091"/>
                          </a:solidFill>
                          <a:latin typeface="Times New Roman"/>
                        </a:rPr>
                        <a:t>30</a:t>
                      </a:r>
                    </a:p>
                  </a:txBody>
                  <a:tcPr marL="9133" marR="9133" marT="913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en-US" sz="2400" b="1" i="0" u="none" strike="noStrike" dirty="0">
                          <a:solidFill>
                            <a:srgbClr val="376091"/>
                          </a:solidFill>
                          <a:latin typeface="Times New Roman"/>
                        </a:rPr>
                        <a:t>80</a:t>
                      </a:r>
                    </a:p>
                  </a:txBody>
                  <a:tcPr marL="9133" marR="9133" marT="913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en-US" sz="2400" b="1" i="0" u="none" strike="noStrike">
                          <a:solidFill>
                            <a:srgbClr val="376091"/>
                          </a:solidFill>
                          <a:latin typeface="Times New Roman"/>
                        </a:rPr>
                        <a:t>100</a:t>
                      </a:r>
                    </a:p>
                  </a:txBody>
                  <a:tcPr marL="9133" marR="9133" marT="913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238526">
                <a:tc>
                  <a:txBody>
                    <a:bodyPr/>
                    <a:lstStyle/>
                    <a:p>
                      <a:pPr algn="l" fontAlgn="b"/>
                      <a:r>
                        <a:rPr lang="en-US" sz="2000" b="1" i="0" u="none" strike="noStrike" dirty="0">
                          <a:solidFill>
                            <a:srgbClr val="376091"/>
                          </a:solidFill>
                          <a:latin typeface="Times New Roman"/>
                        </a:rPr>
                        <a:t>(per RPS)</a:t>
                      </a:r>
                    </a:p>
                  </a:txBody>
                  <a:tcPr marL="9133" marR="9133" marT="913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8DB4E3"/>
                    </a:solidFill>
                  </a:tcPr>
                </a:tc>
                <a:tc>
                  <a:txBody>
                    <a:bodyPr/>
                    <a:lstStyle/>
                    <a:p>
                      <a:pPr algn="ctr" fontAlgn="b"/>
                      <a:r>
                        <a:rPr lang="en-US" sz="2000" b="1" i="0" u="none" strike="noStrike">
                          <a:solidFill>
                            <a:srgbClr val="376091"/>
                          </a:solidFill>
                          <a:latin typeface="Times New Roman"/>
                        </a:rPr>
                        <a:t>IL</a:t>
                      </a:r>
                    </a:p>
                  </a:txBody>
                  <a:tcPr marL="9133" marR="9133" marT="913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DB4E3"/>
                    </a:solidFill>
                  </a:tcPr>
                </a:tc>
                <a:tc>
                  <a:txBody>
                    <a:bodyPr/>
                    <a:lstStyle/>
                    <a:p>
                      <a:pPr algn="r" fontAlgn="b"/>
                      <a:r>
                        <a:rPr lang="en-US" sz="2400" b="1" i="0" u="none" strike="noStrike">
                          <a:solidFill>
                            <a:srgbClr val="376091"/>
                          </a:solidFill>
                          <a:latin typeface="Times New Roman"/>
                        </a:rPr>
                        <a:t>10</a:t>
                      </a:r>
                    </a:p>
                  </a:txBody>
                  <a:tcPr marL="9133" marR="9133" marT="913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en-US" sz="2400" b="1" i="0" u="none" strike="noStrike">
                          <a:solidFill>
                            <a:srgbClr val="376091"/>
                          </a:solidFill>
                          <a:latin typeface="Times New Roman"/>
                        </a:rPr>
                        <a:t>80</a:t>
                      </a:r>
                    </a:p>
                  </a:txBody>
                  <a:tcPr marL="9133" marR="9133" marT="913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en-US" sz="2400" b="1" i="0" u="none" strike="noStrike" dirty="0">
                          <a:solidFill>
                            <a:srgbClr val="376091"/>
                          </a:solidFill>
                          <a:latin typeface="Times New Roman"/>
                        </a:rPr>
                        <a:t>350</a:t>
                      </a:r>
                    </a:p>
                  </a:txBody>
                  <a:tcPr marL="9133" marR="9133" marT="913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en-US" sz="2400" b="1" i="0" u="none" strike="noStrike">
                          <a:solidFill>
                            <a:srgbClr val="376091"/>
                          </a:solidFill>
                          <a:latin typeface="Times New Roman"/>
                        </a:rPr>
                        <a:t>950</a:t>
                      </a:r>
                    </a:p>
                  </a:txBody>
                  <a:tcPr marL="9133" marR="9133" marT="913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238526">
                <a:tc>
                  <a:txBody>
                    <a:bodyPr/>
                    <a:lstStyle/>
                    <a:p>
                      <a:pPr algn="l" fontAlgn="b"/>
                      <a:r>
                        <a:rPr lang="en-US" sz="2000" b="1" i="0" u="none" strike="noStrike">
                          <a:solidFill>
                            <a:srgbClr val="376091"/>
                          </a:solidFill>
                          <a:latin typeface="Times New Roman"/>
                        </a:rPr>
                        <a:t> </a:t>
                      </a:r>
                    </a:p>
                  </a:txBody>
                  <a:tcPr marL="9133" marR="9133" marT="913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8DB4E3"/>
                    </a:solidFill>
                  </a:tcPr>
                </a:tc>
                <a:tc>
                  <a:txBody>
                    <a:bodyPr/>
                    <a:lstStyle/>
                    <a:p>
                      <a:pPr algn="ctr" fontAlgn="b"/>
                      <a:r>
                        <a:rPr lang="en-US" sz="2000" b="1" i="0" u="none" strike="noStrike">
                          <a:solidFill>
                            <a:srgbClr val="376091"/>
                          </a:solidFill>
                          <a:latin typeface="Times New Roman"/>
                        </a:rPr>
                        <a:t>PA</a:t>
                      </a:r>
                    </a:p>
                  </a:txBody>
                  <a:tcPr marL="9133" marR="9133" marT="913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DB4E3"/>
                    </a:solidFill>
                  </a:tcPr>
                </a:tc>
                <a:tc>
                  <a:txBody>
                    <a:bodyPr/>
                    <a:lstStyle/>
                    <a:p>
                      <a:pPr algn="r" fontAlgn="b"/>
                      <a:r>
                        <a:rPr lang="en-US" sz="2400" b="1" i="0" u="none" strike="noStrike">
                          <a:solidFill>
                            <a:srgbClr val="376091"/>
                          </a:solidFill>
                          <a:latin typeface="Times New Roman"/>
                        </a:rPr>
                        <a:t>5</a:t>
                      </a:r>
                    </a:p>
                  </a:txBody>
                  <a:tcPr marL="9133" marR="9133" marT="913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en-US" sz="2400" b="1" i="0" u="none" strike="noStrike">
                          <a:solidFill>
                            <a:srgbClr val="376091"/>
                          </a:solidFill>
                          <a:latin typeface="Times New Roman"/>
                        </a:rPr>
                        <a:t>30</a:t>
                      </a:r>
                    </a:p>
                  </a:txBody>
                  <a:tcPr marL="9133" marR="9133" marT="913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en-US" sz="2400" b="1" i="0" u="none" strike="noStrike" dirty="0">
                          <a:solidFill>
                            <a:srgbClr val="376091"/>
                          </a:solidFill>
                          <a:latin typeface="Times New Roman"/>
                        </a:rPr>
                        <a:t>570</a:t>
                      </a:r>
                    </a:p>
                  </a:txBody>
                  <a:tcPr marL="9133" marR="9133" marT="913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en-US" sz="2400" b="1" i="0" u="none" strike="noStrike" dirty="0">
                          <a:solidFill>
                            <a:srgbClr val="376091"/>
                          </a:solidFill>
                          <a:latin typeface="Times New Roman"/>
                        </a:rPr>
                        <a:t>850</a:t>
                      </a:r>
                    </a:p>
                  </a:txBody>
                  <a:tcPr marL="9133" marR="9133" marT="913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238526">
                <a:tc>
                  <a:txBody>
                    <a:bodyPr/>
                    <a:lstStyle/>
                    <a:p>
                      <a:pPr algn="l" fontAlgn="b"/>
                      <a:r>
                        <a:rPr lang="en-US" sz="2000" b="1" i="0" u="none" strike="noStrike">
                          <a:solidFill>
                            <a:srgbClr val="376091"/>
                          </a:solidFill>
                          <a:latin typeface="Times New Roman"/>
                        </a:rPr>
                        <a:t> </a:t>
                      </a:r>
                    </a:p>
                  </a:txBody>
                  <a:tcPr marL="9133" marR="9133" marT="913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8DB4E3"/>
                    </a:solidFill>
                  </a:tcPr>
                </a:tc>
                <a:tc>
                  <a:txBody>
                    <a:bodyPr/>
                    <a:lstStyle/>
                    <a:p>
                      <a:pPr algn="ctr" fontAlgn="b"/>
                      <a:r>
                        <a:rPr lang="en-US" sz="2000" b="1" i="0" u="none" strike="noStrike">
                          <a:solidFill>
                            <a:srgbClr val="376091"/>
                          </a:solidFill>
                          <a:latin typeface="Times New Roman"/>
                        </a:rPr>
                        <a:t>NM</a:t>
                      </a:r>
                    </a:p>
                  </a:txBody>
                  <a:tcPr marL="9133" marR="9133" marT="913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DB4E3"/>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2400" b="1" i="0" u="none" strike="noStrike" dirty="0" smtClean="0">
                          <a:solidFill>
                            <a:srgbClr val="376091"/>
                          </a:solidFill>
                          <a:latin typeface="Times New Roman"/>
                        </a:rPr>
                        <a:t>255</a:t>
                      </a:r>
                    </a:p>
                  </a:txBody>
                  <a:tcPr marL="9133" marR="9133" marT="913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en-US" sz="2400" b="1" i="0" u="none" strike="noStrike" dirty="0">
                          <a:solidFill>
                            <a:srgbClr val="376091"/>
                          </a:solidFill>
                          <a:latin typeface="Times New Roman"/>
                        </a:rPr>
                        <a:t>370</a:t>
                      </a:r>
                    </a:p>
                  </a:txBody>
                  <a:tcPr marL="9133" marR="9133" marT="913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en-US" sz="2400" b="1" i="0" u="none" strike="noStrike">
                          <a:solidFill>
                            <a:srgbClr val="376091"/>
                          </a:solidFill>
                          <a:latin typeface="Times New Roman"/>
                        </a:rPr>
                        <a:t>680</a:t>
                      </a:r>
                    </a:p>
                  </a:txBody>
                  <a:tcPr marL="9133" marR="9133" marT="913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en-US" sz="2400" b="1" i="0" u="none" strike="noStrike" dirty="0">
                          <a:solidFill>
                            <a:srgbClr val="376091"/>
                          </a:solidFill>
                          <a:latin typeface="Times New Roman"/>
                        </a:rPr>
                        <a:t>800</a:t>
                      </a:r>
                    </a:p>
                  </a:txBody>
                  <a:tcPr marL="9133" marR="9133" marT="913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238526">
                <a:tc>
                  <a:txBody>
                    <a:bodyPr/>
                    <a:lstStyle/>
                    <a:p>
                      <a:pPr algn="l" fontAlgn="b"/>
                      <a:r>
                        <a:rPr lang="en-US" sz="2000" b="1" i="0" u="none" strike="noStrike">
                          <a:solidFill>
                            <a:srgbClr val="376091"/>
                          </a:solidFill>
                          <a:latin typeface="Times New Roman"/>
                        </a:rPr>
                        <a:t> </a:t>
                      </a:r>
                    </a:p>
                  </a:txBody>
                  <a:tcPr marL="9133" marR="9133" marT="913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8DB4E3"/>
                    </a:solidFill>
                  </a:tcPr>
                </a:tc>
                <a:tc>
                  <a:txBody>
                    <a:bodyPr/>
                    <a:lstStyle/>
                    <a:p>
                      <a:pPr algn="ctr" fontAlgn="b"/>
                      <a:r>
                        <a:rPr lang="en-US" sz="2000" b="1" i="0" u="none" strike="noStrike">
                          <a:solidFill>
                            <a:srgbClr val="376091"/>
                          </a:solidFill>
                          <a:latin typeface="Times New Roman"/>
                        </a:rPr>
                        <a:t>AZ</a:t>
                      </a:r>
                    </a:p>
                  </a:txBody>
                  <a:tcPr marL="9133" marR="9133" marT="913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DB4E3"/>
                    </a:solidFill>
                  </a:tcPr>
                </a:tc>
                <a:tc>
                  <a:txBody>
                    <a:bodyPr/>
                    <a:lstStyle/>
                    <a:p>
                      <a:pPr algn="r" fontAlgn="b"/>
                      <a:r>
                        <a:rPr lang="en-US" sz="2400" b="1" i="0" u="none" strike="noStrike">
                          <a:solidFill>
                            <a:srgbClr val="376091"/>
                          </a:solidFill>
                          <a:latin typeface="Times New Roman"/>
                        </a:rPr>
                        <a:t>15</a:t>
                      </a:r>
                    </a:p>
                  </a:txBody>
                  <a:tcPr marL="9133" marR="9133" marT="913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en-US" sz="2400" b="1" i="0" u="none" strike="noStrike">
                          <a:solidFill>
                            <a:srgbClr val="376091"/>
                          </a:solidFill>
                          <a:latin typeface="Times New Roman"/>
                        </a:rPr>
                        <a:t>50</a:t>
                      </a:r>
                    </a:p>
                  </a:txBody>
                  <a:tcPr marL="9133" marR="9133" marT="913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en-US" sz="2400" b="1" i="0" u="none" strike="noStrike">
                          <a:solidFill>
                            <a:srgbClr val="376091"/>
                          </a:solidFill>
                          <a:latin typeface="Times New Roman"/>
                        </a:rPr>
                        <a:t>430</a:t>
                      </a:r>
                    </a:p>
                  </a:txBody>
                  <a:tcPr marL="9133" marR="9133" marT="913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en-US" sz="2400" b="1" i="0" u="none" strike="noStrike" dirty="0">
                          <a:solidFill>
                            <a:srgbClr val="376091"/>
                          </a:solidFill>
                          <a:latin typeface="Times New Roman"/>
                        </a:rPr>
                        <a:t>700</a:t>
                      </a:r>
                    </a:p>
                  </a:txBody>
                  <a:tcPr marL="9133" marR="9133" marT="913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238526">
                <a:tc gridSpan="2">
                  <a:txBody>
                    <a:bodyPr/>
                    <a:lstStyle/>
                    <a:p>
                      <a:pPr algn="l" fontAlgn="b"/>
                      <a:r>
                        <a:rPr lang="en-US" sz="2000" b="1" i="0" u="none" strike="noStrike" dirty="0">
                          <a:solidFill>
                            <a:srgbClr val="376091"/>
                          </a:solidFill>
                          <a:latin typeface="Times New Roman"/>
                        </a:rPr>
                        <a:t>Total U.S. </a:t>
                      </a:r>
                    </a:p>
                  </a:txBody>
                  <a:tcPr marL="9133" marR="9133" marT="913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D9C3"/>
                    </a:solidFill>
                  </a:tcPr>
                </a:tc>
                <a:tc hMerge="1">
                  <a:txBody>
                    <a:bodyPr/>
                    <a:lstStyle/>
                    <a:p>
                      <a:endParaRPr lang="en-US"/>
                    </a:p>
                  </a:txBody>
                  <a:tcPr/>
                </a:tc>
                <a:tc>
                  <a:txBody>
                    <a:bodyPr/>
                    <a:lstStyle/>
                    <a:p>
                      <a:pPr algn="r" fontAlgn="b"/>
                      <a:r>
                        <a:rPr lang="en-US" sz="2400" b="1" i="0" u="none" strike="noStrike" dirty="0">
                          <a:solidFill>
                            <a:srgbClr val="376091"/>
                          </a:solidFill>
                          <a:latin typeface="Times New Roman"/>
                        </a:rPr>
                        <a:t>1,020</a:t>
                      </a:r>
                    </a:p>
                  </a:txBody>
                  <a:tcPr marL="9133" marR="9133" marT="913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D9C3"/>
                    </a:solidFill>
                  </a:tcPr>
                </a:tc>
                <a:tc>
                  <a:txBody>
                    <a:bodyPr/>
                    <a:lstStyle/>
                    <a:p>
                      <a:pPr algn="r" fontAlgn="b"/>
                      <a:r>
                        <a:rPr lang="en-US" sz="2400" b="1" i="0" u="none" strike="noStrike">
                          <a:solidFill>
                            <a:srgbClr val="376091"/>
                          </a:solidFill>
                          <a:latin typeface="Times New Roman"/>
                        </a:rPr>
                        <a:t>2,200</a:t>
                      </a:r>
                    </a:p>
                  </a:txBody>
                  <a:tcPr marL="9133" marR="9133" marT="913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D9C3"/>
                    </a:solidFill>
                  </a:tcPr>
                </a:tc>
                <a:tc>
                  <a:txBody>
                    <a:bodyPr/>
                    <a:lstStyle/>
                    <a:p>
                      <a:pPr algn="r" fontAlgn="b"/>
                      <a:r>
                        <a:rPr lang="en-US" sz="2400" b="1" i="0" u="none" strike="noStrike">
                          <a:solidFill>
                            <a:srgbClr val="376091"/>
                          </a:solidFill>
                          <a:latin typeface="Times New Roman"/>
                        </a:rPr>
                        <a:t>9,900</a:t>
                      </a:r>
                    </a:p>
                  </a:txBody>
                  <a:tcPr marL="9133" marR="9133" marT="913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D9C3"/>
                    </a:solidFill>
                  </a:tcPr>
                </a:tc>
                <a:tc>
                  <a:txBody>
                    <a:bodyPr/>
                    <a:lstStyle/>
                    <a:p>
                      <a:pPr algn="r" fontAlgn="b"/>
                      <a:r>
                        <a:rPr lang="en-US" sz="2400" b="1" i="0" u="none" strike="noStrike" dirty="0">
                          <a:solidFill>
                            <a:srgbClr val="376091"/>
                          </a:solidFill>
                          <a:latin typeface="Times New Roman"/>
                        </a:rPr>
                        <a:t>14,400</a:t>
                      </a:r>
                    </a:p>
                  </a:txBody>
                  <a:tcPr marL="9133" marR="9133" marT="913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D9C3"/>
                    </a:solidFill>
                  </a:tcPr>
                </a:tc>
              </a:tr>
            </a:tbl>
          </a:graphicData>
        </a:graphic>
      </p:graphicFrame>
      <p:sp>
        <p:nvSpPr>
          <p:cNvPr id="22609" name="TextBox 4"/>
          <p:cNvSpPr txBox="1">
            <a:spLocks noChangeArrowheads="1"/>
          </p:cNvSpPr>
          <p:nvPr/>
        </p:nvSpPr>
        <p:spPr bwMode="auto">
          <a:xfrm>
            <a:off x="635000" y="5373688"/>
            <a:ext cx="5846763" cy="285750"/>
          </a:xfrm>
          <a:prstGeom prst="rect">
            <a:avLst/>
          </a:prstGeom>
          <a:noFill/>
          <a:ln w="9525">
            <a:noFill/>
            <a:miter lim="800000"/>
            <a:headEnd/>
            <a:tailEnd/>
          </a:ln>
        </p:spPr>
        <p:txBody>
          <a:bodyPr>
            <a:spAutoFit/>
          </a:bodyPr>
          <a:lstStyle/>
          <a:p>
            <a:pPr>
              <a:buFontTx/>
              <a:buNone/>
            </a:pPr>
            <a:r>
              <a:rPr lang="en-US" sz="1400"/>
              <a:t>Source: Lazzard Freres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srcRect t="14771"/>
          <a:stretch>
            <a:fillRect/>
          </a:stretch>
        </p:blipFill>
        <p:spPr bwMode="auto">
          <a:xfrm>
            <a:off x="0" y="1193800"/>
            <a:ext cx="9144000" cy="4148138"/>
          </a:xfrm>
          <a:prstGeom prst="rect">
            <a:avLst/>
          </a:prstGeom>
          <a:noFill/>
          <a:ln w="9525">
            <a:noFill/>
            <a:miter lim="800000"/>
            <a:headEnd/>
            <a:tailEnd/>
          </a:ln>
        </p:spPr>
      </p:pic>
      <p:sp>
        <p:nvSpPr>
          <p:cNvPr id="23555" name="TextBox 4"/>
          <p:cNvSpPr txBox="1">
            <a:spLocks noChangeArrowheads="1"/>
          </p:cNvSpPr>
          <p:nvPr/>
        </p:nvSpPr>
        <p:spPr bwMode="auto">
          <a:xfrm>
            <a:off x="2905125" y="5549900"/>
            <a:ext cx="6111875" cy="258763"/>
          </a:xfrm>
          <a:prstGeom prst="rect">
            <a:avLst/>
          </a:prstGeom>
          <a:noFill/>
          <a:ln w="9525">
            <a:noFill/>
            <a:miter lim="800000"/>
            <a:headEnd/>
            <a:tailEnd/>
          </a:ln>
        </p:spPr>
        <p:txBody>
          <a:bodyPr wrap="none">
            <a:spAutoFit/>
          </a:bodyPr>
          <a:lstStyle/>
          <a:p>
            <a:pPr>
              <a:buFontTx/>
              <a:buNone/>
            </a:pPr>
            <a:r>
              <a:rPr lang="en-US" sz="1200"/>
              <a:t>Source: Christopher O’Brien of Sharp Solar at EESI climate change meeting 2005</a:t>
            </a:r>
          </a:p>
        </p:txBody>
      </p:sp>
      <p:sp>
        <p:nvSpPr>
          <p:cNvPr id="4" name="Title 3"/>
          <p:cNvSpPr>
            <a:spLocks noGrp="1"/>
          </p:cNvSpPr>
          <p:nvPr>
            <p:ph type="title"/>
          </p:nvPr>
        </p:nvSpPr>
        <p:spPr>
          <a:xfrm>
            <a:off x="258763" y="0"/>
            <a:ext cx="6399212" cy="822325"/>
          </a:xfrm>
        </p:spPr>
        <p:txBody>
          <a:bodyPr/>
          <a:lstStyle/>
          <a:p>
            <a:pPr>
              <a:defRPr/>
            </a:pPr>
            <a:r>
              <a:rPr lang="en-US" dirty="0" smtClean="0"/>
              <a:t>Example of successful long term solar incentives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srcRect/>
          <a:stretch>
            <a:fillRect/>
          </a:stretch>
        </p:blipFill>
        <p:spPr bwMode="auto">
          <a:xfrm>
            <a:off x="0" y="0"/>
            <a:ext cx="9153525" cy="6858000"/>
          </a:xfrm>
          <a:prstGeom prst="rect">
            <a:avLst/>
          </a:prstGeom>
          <a:noFill/>
          <a:ln w="9525">
            <a:noFill/>
            <a:miter lim="800000"/>
            <a:headEnd/>
            <a:tailEnd/>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WERPITCHCOVER" val="True"/>
  <p:tag name="SLIDE_TYPE_NAME" val="CoverPage"/>
</p:tagLst>
</file>

<file path=ppt/tags/tag2.xml><?xml version="1.0" encoding="utf-8"?>
<p:tagLst xmlns:a="http://schemas.openxmlformats.org/drawingml/2006/main" xmlns:r="http://schemas.openxmlformats.org/officeDocument/2006/relationships" xmlns:p="http://schemas.openxmlformats.org/presentationml/2006/main">
  <p:tag name="SLIDE_TYPE_NAME" val="Basic Text"/>
  <p:tag name="SLIDE_BASE_FONT_SIZE" val="14"/>
</p:tagLst>
</file>

<file path=ppt/theme/theme1.xml><?xml version="1.0" encoding="utf-8"?>
<a:theme xmlns:a="http://schemas.openxmlformats.org/drawingml/2006/main" name="1_HelioVolt Business Plan Presentation">
  <a:themeElements>
    <a:clrScheme name="1_HelioVolt Business Plan Presentation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fontScheme name="1_HelioVolt Business Plan Presentatio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742950" marR="0" indent="-285750" algn="l" defTabSz="914400" rtl="0" eaLnBrk="0" fontAlgn="base" latinLnBrk="0" hangingPunct="0">
          <a:lnSpc>
            <a:spcPct val="90000"/>
          </a:lnSpc>
          <a:spcBef>
            <a:spcPct val="20000"/>
          </a:spcBef>
          <a:spcAft>
            <a:spcPct val="0"/>
          </a:spcAft>
          <a:buClrTx/>
          <a:buSzTx/>
          <a:buFontTx/>
          <a:buChar char="–"/>
          <a:tabLst/>
          <a:defRPr kumimoji="1" lang="en-US"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742950" marR="0" indent="-285750" algn="l" defTabSz="914400" rtl="0" eaLnBrk="0" fontAlgn="base" latinLnBrk="0" hangingPunct="0">
          <a:lnSpc>
            <a:spcPct val="90000"/>
          </a:lnSpc>
          <a:spcBef>
            <a:spcPct val="20000"/>
          </a:spcBef>
          <a:spcAft>
            <a:spcPct val="0"/>
          </a:spcAft>
          <a:buClrTx/>
          <a:buSzTx/>
          <a:buFontTx/>
          <a:buChar char="–"/>
          <a:tabLst/>
          <a:defRPr kumimoji="1" lang="en-US" sz="2000" b="1" i="0" u="none" strike="noStrike" cap="none" normalizeH="0" baseline="0" smtClean="0">
            <a:ln>
              <a:noFill/>
            </a:ln>
            <a:solidFill>
              <a:schemeClr val="tx1"/>
            </a:solidFill>
            <a:effectLst/>
            <a:latin typeface="Arial" charset="0"/>
          </a:defRPr>
        </a:defPPr>
      </a:lstStyle>
    </a:lnDef>
  </a:objectDefaults>
  <a:extraClrSchemeLst>
    <a:extraClrScheme>
      <a:clrScheme name="1_HelioVolt Business Plan Presentation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1_HelioVolt Business Plan Presentation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1_HelioVolt Business Plan Presentation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owerPitch">
  <a:themeElements>
    <a:clrScheme name="PowerPitch 1">
      <a:dk1>
        <a:srgbClr val="000000"/>
      </a:dk1>
      <a:lt1>
        <a:srgbClr val="FFFFFF"/>
      </a:lt1>
      <a:dk2>
        <a:srgbClr val="D5EAFF"/>
      </a:dk2>
      <a:lt2>
        <a:srgbClr val="B2B2B2"/>
      </a:lt2>
      <a:accent1>
        <a:srgbClr val="0066CC"/>
      </a:accent1>
      <a:accent2>
        <a:srgbClr val="FFCC00"/>
      </a:accent2>
      <a:accent3>
        <a:srgbClr val="FFFFFF"/>
      </a:accent3>
      <a:accent4>
        <a:srgbClr val="000000"/>
      </a:accent4>
      <a:accent5>
        <a:srgbClr val="AAB8E2"/>
      </a:accent5>
      <a:accent6>
        <a:srgbClr val="E7B900"/>
      </a:accent6>
      <a:hlink>
        <a:srgbClr val="DF103F"/>
      </a:hlink>
      <a:folHlink>
        <a:srgbClr val="003366"/>
      </a:folHlink>
    </a:clrScheme>
    <a:fontScheme name="PowerPitc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742950" marR="0" indent="-285750" algn="l" defTabSz="914400" rtl="0" eaLnBrk="0" fontAlgn="base" latinLnBrk="0" hangingPunct="0">
          <a:lnSpc>
            <a:spcPct val="90000"/>
          </a:lnSpc>
          <a:spcBef>
            <a:spcPct val="20000"/>
          </a:spcBef>
          <a:spcAft>
            <a:spcPct val="0"/>
          </a:spcAft>
          <a:buClrTx/>
          <a:buSzTx/>
          <a:buFontTx/>
          <a:buChar char="–"/>
          <a:tabLst/>
          <a:defRPr kumimoji="1" lang="en-US"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742950" marR="0" indent="-285750" algn="l" defTabSz="914400" rtl="0" eaLnBrk="0" fontAlgn="base" latinLnBrk="0" hangingPunct="0">
          <a:lnSpc>
            <a:spcPct val="90000"/>
          </a:lnSpc>
          <a:spcBef>
            <a:spcPct val="20000"/>
          </a:spcBef>
          <a:spcAft>
            <a:spcPct val="0"/>
          </a:spcAft>
          <a:buClrTx/>
          <a:buSzTx/>
          <a:buFontTx/>
          <a:buChar char="–"/>
          <a:tabLst/>
          <a:defRPr kumimoji="1" lang="en-US" sz="2000" b="1" i="0" u="none" strike="noStrike" cap="none" normalizeH="0" baseline="0" smtClean="0">
            <a:ln>
              <a:noFill/>
            </a:ln>
            <a:solidFill>
              <a:schemeClr val="tx1"/>
            </a:solidFill>
            <a:effectLst/>
            <a:latin typeface="Arial" charset="0"/>
          </a:defRPr>
        </a:defPPr>
      </a:lstStyle>
    </a:lnDef>
  </a:objectDefaults>
  <a:extraClrSchemeLst>
    <a:extraClrScheme>
      <a:clrScheme name="PowerPitch 1">
        <a:dk1>
          <a:srgbClr val="000000"/>
        </a:dk1>
        <a:lt1>
          <a:srgbClr val="FFFFFF"/>
        </a:lt1>
        <a:dk2>
          <a:srgbClr val="D5EAFF"/>
        </a:dk2>
        <a:lt2>
          <a:srgbClr val="B2B2B2"/>
        </a:lt2>
        <a:accent1>
          <a:srgbClr val="0066CC"/>
        </a:accent1>
        <a:accent2>
          <a:srgbClr val="FFCC00"/>
        </a:accent2>
        <a:accent3>
          <a:srgbClr val="FFFFFF"/>
        </a:accent3>
        <a:accent4>
          <a:srgbClr val="000000"/>
        </a:accent4>
        <a:accent5>
          <a:srgbClr val="AAB8E2"/>
        </a:accent5>
        <a:accent6>
          <a:srgbClr val="E7B900"/>
        </a:accent6>
        <a:hlink>
          <a:srgbClr val="DF103F"/>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A9BC7A94B455F4686239B858E43CBFD" ma:contentTypeVersion="0" ma:contentTypeDescription="Create a new document." ma:contentTypeScope="" ma:versionID="0f43204a924af8cf6f09dd3baafd4e0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80B7DF27-ACD1-4A25-8FFE-7A54585F105C}">
  <ds:schemaRefs>
    <ds:schemaRef ds:uri="http://schemas.microsoft.com/sharepoint/v3/contenttype/forms"/>
  </ds:schemaRefs>
</ds:datastoreItem>
</file>

<file path=customXml/itemProps2.xml><?xml version="1.0" encoding="utf-8"?>
<ds:datastoreItem xmlns:ds="http://schemas.openxmlformats.org/officeDocument/2006/customXml" ds:itemID="{9DDD5238-A43C-461D-AF15-2652AD807A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9253AB39-FF3F-4817-8CBC-E730842EF4AC}">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0</TotalTime>
  <Words>1688</Words>
  <Application>Microsoft PowerPoint 7.0</Application>
  <PresentationFormat>Overhead</PresentationFormat>
  <Paragraphs>348</Paragraphs>
  <Slides>23</Slides>
  <Notes>22</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1_HelioVolt Business Plan Presentation</vt:lpstr>
      <vt:lpstr>PowerPitch</vt:lpstr>
      <vt:lpstr>Slide 1</vt:lpstr>
      <vt:lpstr>About HelioVolt</vt:lpstr>
      <vt:lpstr>Energy Generation and the Terawatt  (TW) Challenge</vt:lpstr>
      <vt:lpstr>Sun – Our Free Fuel!</vt:lpstr>
      <vt:lpstr>Regional PV-Generation per installed kWp</vt:lpstr>
      <vt:lpstr>Worldwide PV Market by Region</vt:lpstr>
      <vt:lpstr>US RPS Goals</vt:lpstr>
      <vt:lpstr>Example of successful long term solar incentives</vt:lpstr>
      <vt:lpstr>Slide 9</vt:lpstr>
      <vt:lpstr>Projected $/watt trends</vt:lpstr>
      <vt:lpstr>Slide 11</vt:lpstr>
      <vt:lpstr>Value Chain Cost Distribution</vt:lpstr>
      <vt:lpstr>Inefficiencies in Today’s Value Chain</vt:lpstr>
      <vt:lpstr>Slide 14</vt:lpstr>
      <vt:lpstr>Solar Product Availability</vt:lpstr>
      <vt:lpstr>Advantages of thin film PV</vt:lpstr>
      <vt:lpstr>Solar Today</vt:lpstr>
      <vt:lpstr>Solar Tomorrow:   Building Integrated Photovoltaics    </vt:lpstr>
      <vt:lpstr>BIPV Applications </vt:lpstr>
      <vt:lpstr>Example: Correlation between Daily PV Power Production and Energy Consumption of an Office Building in Spain</vt:lpstr>
      <vt:lpstr>Broad Challenge for Collaboration</vt:lpstr>
      <vt:lpstr>Slide 22</vt:lpstr>
      <vt:lpstr>Slide 23</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HelioVolt Business Plan Pitch</dc:title>
  <dc:subject>opportunity</dc:subject>
  <dc:creator/>
  <cp:lastModifiedBy/>
  <cp:revision>825</cp:revision>
  <cp:lastPrinted>2002-05-03T16:34:58Z</cp:lastPrinted>
  <dcterms:created xsi:type="dcterms:W3CDTF">2001-11-06T18:42:12Z</dcterms:created>
  <dcterms:modified xsi:type="dcterms:W3CDTF">2008-04-16T18:55:19Z</dcterms:modified>
</cp:coreProperties>
</file>